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4" r:id="rId1"/>
    <p:sldMasterId id="2147483766" r:id="rId2"/>
  </p:sldMasterIdLst>
  <p:notesMasterIdLst>
    <p:notesMasterId r:id="rId13"/>
  </p:notesMasterIdLst>
  <p:handoutMasterIdLst>
    <p:handoutMasterId r:id="rId14"/>
  </p:handoutMasterIdLst>
  <p:sldIdLst>
    <p:sldId id="256" r:id="rId3"/>
    <p:sldId id="295" r:id="rId4"/>
    <p:sldId id="304" r:id="rId5"/>
    <p:sldId id="305" r:id="rId6"/>
    <p:sldId id="292" r:id="rId7"/>
    <p:sldId id="276" r:id="rId8"/>
    <p:sldId id="303" r:id="rId9"/>
    <p:sldId id="294" r:id="rId10"/>
    <p:sldId id="296" r:id="rId11"/>
    <p:sldId id="271" r:id="rId12"/>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F87845B7-B5C2-46EF-A64C-CE0F4F56372E}">
          <p14:sldIdLst>
            <p14:sldId id="256"/>
            <p14:sldId id="295"/>
            <p14:sldId id="304"/>
            <p14:sldId id="305"/>
            <p14:sldId id="292"/>
            <p14:sldId id="276"/>
            <p14:sldId id="303"/>
            <p14:sldId id="294"/>
            <p14:sldId id="296"/>
            <p14:sldId id="271"/>
          </p14:sldIdLst>
        </p14:section>
        <p14:section name="Abschnitt ohne Titel" id="{8DF5C8B5-4A30-4059-8014-111EBEEE9A3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56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2396" autoAdjust="0"/>
  </p:normalViewPr>
  <p:slideViewPr>
    <p:cSldViewPr snapToGrid="0" showGuides="1">
      <p:cViewPr varScale="1">
        <p:scale>
          <a:sx n="91" d="100"/>
          <a:sy n="91" d="100"/>
        </p:scale>
        <p:origin x="1350" y="84"/>
      </p:cViewPr>
      <p:guideLst>
        <p:guide orient="horz" pos="2160"/>
        <p:guide pos="3840"/>
      </p:guideLst>
    </p:cSldViewPr>
  </p:slideViewPr>
  <p:outlineViewPr>
    <p:cViewPr>
      <p:scale>
        <a:sx n="33" d="100"/>
        <a:sy n="33" d="100"/>
      </p:scale>
      <p:origin x="0" y="-1779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7CFCE51-37AE-47EA-9597-A6DF74D621BC}" type="datetimeFigureOut">
              <a:rPr lang="de-CH" smtClean="0"/>
              <a:t>28.09.2022</a:t>
            </a:fld>
            <a:endParaRPr lang="de-CH"/>
          </a:p>
        </p:txBody>
      </p:sp>
      <p:sp>
        <p:nvSpPr>
          <p:cNvPr id="4" name="Fußzeilenplatzhalt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de-CH"/>
          </a:p>
        </p:txBody>
      </p:sp>
      <p:sp>
        <p:nvSpPr>
          <p:cNvPr id="5" name="Foliennummernplatzhalt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D20695AB-662B-4AF3-A903-4257D423F958}" type="slidenum">
              <a:rPr lang="de-CH" smtClean="0"/>
              <a:t>‹Nr.›</a:t>
            </a:fld>
            <a:endParaRPr lang="de-CH"/>
          </a:p>
        </p:txBody>
      </p:sp>
    </p:spTree>
    <p:extLst>
      <p:ext uri="{BB962C8B-B14F-4D97-AF65-F5344CB8AC3E}">
        <p14:creationId xmlns:p14="http://schemas.microsoft.com/office/powerpoint/2010/main" val="42530303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5"/>
          </a:xfrm>
          <a:prstGeom prst="rect">
            <a:avLst/>
          </a:prstGeom>
        </p:spPr>
        <p:txBody>
          <a:bodyPr vert="horz" lIns="91568" tIns="45784" rIns="91568" bIns="45784" rtlCol="0"/>
          <a:lstStyle>
            <a:lvl1pPr algn="l">
              <a:defRPr sz="1200"/>
            </a:lvl1pPr>
          </a:lstStyle>
          <a:p>
            <a:endParaRPr lang="de-CH"/>
          </a:p>
        </p:txBody>
      </p:sp>
      <p:sp>
        <p:nvSpPr>
          <p:cNvPr id="3" name="Datumsplatzhalter 2"/>
          <p:cNvSpPr>
            <a:spLocks noGrp="1"/>
          </p:cNvSpPr>
          <p:nvPr>
            <p:ph type="dt" idx="1"/>
          </p:nvPr>
        </p:nvSpPr>
        <p:spPr>
          <a:xfrm>
            <a:off x="3850444" y="0"/>
            <a:ext cx="2945659" cy="498055"/>
          </a:xfrm>
          <a:prstGeom prst="rect">
            <a:avLst/>
          </a:prstGeom>
        </p:spPr>
        <p:txBody>
          <a:bodyPr vert="horz" lIns="91568" tIns="45784" rIns="91568" bIns="45784" rtlCol="0"/>
          <a:lstStyle>
            <a:lvl1pPr algn="r">
              <a:defRPr sz="1200"/>
            </a:lvl1pPr>
          </a:lstStyle>
          <a:p>
            <a:fld id="{E75C4EFC-0B08-4075-AB96-A7579006243B}" type="datetimeFigureOut">
              <a:rPr lang="de-CH" smtClean="0"/>
              <a:t>28.09.2022</a:t>
            </a:fld>
            <a:endParaRPr lang="de-CH"/>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568" tIns="45784" rIns="91568" bIns="45784" rtlCol="0" anchor="ctr"/>
          <a:lstStyle/>
          <a:p>
            <a:endParaRPr lang="de-CH"/>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568" tIns="45784" rIns="91568" bIns="45784"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6" name="Fußzeilenplatzhalter 5"/>
          <p:cNvSpPr>
            <a:spLocks noGrp="1"/>
          </p:cNvSpPr>
          <p:nvPr>
            <p:ph type="ftr" sz="quarter" idx="4"/>
          </p:nvPr>
        </p:nvSpPr>
        <p:spPr>
          <a:xfrm>
            <a:off x="0" y="9428584"/>
            <a:ext cx="2945659" cy="498054"/>
          </a:xfrm>
          <a:prstGeom prst="rect">
            <a:avLst/>
          </a:prstGeom>
        </p:spPr>
        <p:txBody>
          <a:bodyPr vert="horz" lIns="91568" tIns="45784" rIns="91568" bIns="45784" rtlCol="0" anchor="b"/>
          <a:lstStyle>
            <a:lvl1pPr algn="l">
              <a:defRPr sz="1200"/>
            </a:lvl1pPr>
          </a:lstStyle>
          <a:p>
            <a:endParaRPr lang="de-CH"/>
          </a:p>
        </p:txBody>
      </p:sp>
      <p:sp>
        <p:nvSpPr>
          <p:cNvPr id="7" name="Foliennummernplatzhalter 6"/>
          <p:cNvSpPr>
            <a:spLocks noGrp="1"/>
          </p:cNvSpPr>
          <p:nvPr>
            <p:ph type="sldNum" sz="quarter" idx="5"/>
          </p:nvPr>
        </p:nvSpPr>
        <p:spPr>
          <a:xfrm>
            <a:off x="3850444" y="9428584"/>
            <a:ext cx="2945659" cy="498054"/>
          </a:xfrm>
          <a:prstGeom prst="rect">
            <a:avLst/>
          </a:prstGeom>
        </p:spPr>
        <p:txBody>
          <a:bodyPr vert="horz" lIns="91568" tIns="45784" rIns="91568" bIns="45784" rtlCol="0" anchor="b"/>
          <a:lstStyle>
            <a:lvl1pPr algn="r">
              <a:defRPr sz="1200"/>
            </a:lvl1pPr>
          </a:lstStyle>
          <a:p>
            <a:fld id="{72937A3C-D884-4137-902F-00480B3A40BF}" type="slidenum">
              <a:rPr lang="de-CH" smtClean="0"/>
              <a:t>‹Nr.›</a:t>
            </a:fld>
            <a:endParaRPr lang="de-CH"/>
          </a:p>
        </p:txBody>
      </p:sp>
    </p:spTree>
    <p:extLst>
      <p:ext uri="{BB962C8B-B14F-4D97-AF65-F5344CB8AC3E}">
        <p14:creationId xmlns:p14="http://schemas.microsoft.com/office/powerpoint/2010/main" val="3421204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e.wikipedia.org/wiki/Europarat" TargetMode="External"/><Relationship Id="rId7" Type="http://schemas.openxmlformats.org/officeDocument/2006/relationships/hyperlink" Target="https://de.wikipedia.org/wiki/Schweiz"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de.wikipedia.org/wiki/Deutschland" TargetMode="External"/><Relationship Id="rId5" Type="http://schemas.openxmlformats.org/officeDocument/2006/relationships/hyperlink" Target="https://de.wikipedia.org/wiki/%C3%96sterreich" TargetMode="External"/><Relationship Id="rId4" Type="http://schemas.openxmlformats.org/officeDocument/2006/relationships/hyperlink" Target="https://de.wikipedia.org/wiki/Istanbul"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admin.ch/opc/de/official-compilation/2013/1035.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72937A3C-D884-4137-902F-00480B3A40BF}" type="slidenum">
              <a:rPr lang="de-CH" smtClean="0"/>
              <a:t>1</a:t>
            </a:fld>
            <a:endParaRPr lang="de-CH"/>
          </a:p>
        </p:txBody>
      </p:sp>
    </p:spTree>
    <p:extLst>
      <p:ext uri="{BB962C8B-B14F-4D97-AF65-F5344CB8AC3E}">
        <p14:creationId xmlns:p14="http://schemas.microsoft.com/office/powerpoint/2010/main" val="2616945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baseline="0" dirty="0" smtClean="0"/>
          </a:p>
        </p:txBody>
      </p:sp>
      <p:sp>
        <p:nvSpPr>
          <p:cNvPr id="4" name="Foliennummernplatzhalter 3"/>
          <p:cNvSpPr>
            <a:spLocks noGrp="1"/>
          </p:cNvSpPr>
          <p:nvPr>
            <p:ph type="sldNum" sz="quarter" idx="10"/>
          </p:nvPr>
        </p:nvSpPr>
        <p:spPr/>
        <p:txBody>
          <a:bodyPr/>
          <a:lstStyle/>
          <a:p>
            <a:fld id="{72937A3C-D884-4137-902F-00480B3A40BF}" type="slidenum">
              <a:rPr lang="de-CH" smtClean="0"/>
              <a:t>2</a:t>
            </a:fld>
            <a:endParaRPr lang="de-CH"/>
          </a:p>
        </p:txBody>
      </p:sp>
    </p:spTree>
    <p:extLst>
      <p:ext uri="{BB962C8B-B14F-4D97-AF65-F5344CB8AC3E}">
        <p14:creationId xmlns:p14="http://schemas.microsoft.com/office/powerpoint/2010/main" val="2786312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baseline="0" dirty="0" smtClean="0"/>
          </a:p>
        </p:txBody>
      </p:sp>
      <p:sp>
        <p:nvSpPr>
          <p:cNvPr id="4" name="Foliennummernplatzhalter 3"/>
          <p:cNvSpPr>
            <a:spLocks noGrp="1"/>
          </p:cNvSpPr>
          <p:nvPr>
            <p:ph type="sldNum" sz="quarter" idx="10"/>
          </p:nvPr>
        </p:nvSpPr>
        <p:spPr/>
        <p:txBody>
          <a:bodyPr/>
          <a:lstStyle/>
          <a:p>
            <a:fld id="{72937A3C-D884-4137-902F-00480B3A40BF}" type="slidenum">
              <a:rPr lang="de-CH" smtClean="0"/>
              <a:t>3</a:t>
            </a:fld>
            <a:endParaRPr lang="de-CH"/>
          </a:p>
        </p:txBody>
      </p:sp>
    </p:spTree>
    <p:extLst>
      <p:ext uri="{BB962C8B-B14F-4D97-AF65-F5344CB8AC3E}">
        <p14:creationId xmlns:p14="http://schemas.microsoft.com/office/powerpoint/2010/main" val="3204911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baseline="0" dirty="0" smtClean="0"/>
          </a:p>
        </p:txBody>
      </p:sp>
      <p:sp>
        <p:nvSpPr>
          <p:cNvPr id="4" name="Foliennummernplatzhalter 3"/>
          <p:cNvSpPr>
            <a:spLocks noGrp="1"/>
          </p:cNvSpPr>
          <p:nvPr>
            <p:ph type="sldNum" sz="quarter" idx="10"/>
          </p:nvPr>
        </p:nvSpPr>
        <p:spPr/>
        <p:txBody>
          <a:bodyPr/>
          <a:lstStyle/>
          <a:p>
            <a:fld id="{72937A3C-D884-4137-902F-00480B3A40BF}" type="slidenum">
              <a:rPr lang="de-CH" smtClean="0"/>
              <a:t>4</a:t>
            </a:fld>
            <a:endParaRPr lang="de-CH"/>
          </a:p>
        </p:txBody>
      </p:sp>
    </p:spTree>
    <p:extLst>
      <p:ext uri="{BB962C8B-B14F-4D97-AF65-F5344CB8AC3E}">
        <p14:creationId xmlns:p14="http://schemas.microsoft.com/office/powerpoint/2010/main" val="760470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72937A3C-D884-4137-902F-00480B3A40BF}" type="slidenum">
              <a:rPr lang="de-CH" smtClean="0"/>
              <a:t>5</a:t>
            </a:fld>
            <a:endParaRPr lang="de-CH"/>
          </a:p>
        </p:txBody>
      </p:sp>
    </p:spTree>
    <p:extLst>
      <p:ext uri="{BB962C8B-B14F-4D97-AF65-F5344CB8AC3E}">
        <p14:creationId xmlns:p14="http://schemas.microsoft.com/office/powerpoint/2010/main" val="1236200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Straftaten häuslicher Gewalt9 können anhand der Beziehung zwischen der geschädigten und der beschuldigten Person als solche identifiziert werden. Diese Beziehung ist bei einer Auswahl von Straftaten, die als typisch für diesen Bereich betrachtet werden können, definiert. Besonders ausgeprägt ist der Anstieg bei den Straftatbeständen Tätlichkeiten (+355 Straftaten, + 6,6%), Beschimpfung (+340 Straftaten, +11,6%) und Drohung (+327 Straftaten, +8,6%). Am häufigsten handelte es sich um Gewaltstraftaten in der Partnerschaft. Von allen vollendeten Tötungsdelikten im Jahr 2018 wurden 54,0% (2017: 46,7%) bzw. 27 Tötungsdelikte (2017: 21) im häuslichen Bereich verübt. Dieser Wert liegt leicht über dem Durchschnitt der letzten Jahre (2009–2017: 25 Straftaten). Da es bei Straftaten im Zusammenhang mit häuslicher Gewalt nicht immer zu einer polizeilichen Verzeigung kommt, bilden diese Zahlen die häusliche Gewalt nicht umfassend ab, sondern entsprechen lediglich den polizeilich gemeldeten und registrierten Straftaten. </a:t>
            </a:r>
          </a:p>
          <a:p>
            <a:r>
              <a:rPr lang="de-CH" b="1" dirty="0"/>
              <a:t>Sexualstraftaten </a:t>
            </a:r>
            <a:endParaRPr lang="de-CH" dirty="0"/>
          </a:p>
          <a:p>
            <a:r>
              <a:rPr lang="de-CH" dirty="0"/>
              <a:t>Diese ergibt sich aus dem Anstieg der Pornografie (+313 Straftaten, +20,8%), der sexuellen Handlung mit Kindern (+249 Straftaten, +23,6%), des Exhibitionismus (+113 Straftaten, +24,6%) sowie der sexuellen Belästigung (+107 Straftaten, +9,2%). Sinkende Zahlen zeigen sich vor allem bei der Ausübung der Prostitution (–212 Straftaten, –20,3%). </a:t>
            </a:r>
          </a:p>
        </p:txBody>
      </p:sp>
      <p:sp>
        <p:nvSpPr>
          <p:cNvPr id="4" name="Foliennummernplatzhalter 3"/>
          <p:cNvSpPr>
            <a:spLocks noGrp="1"/>
          </p:cNvSpPr>
          <p:nvPr>
            <p:ph type="sldNum" sz="quarter" idx="10"/>
          </p:nvPr>
        </p:nvSpPr>
        <p:spPr/>
        <p:txBody>
          <a:bodyPr/>
          <a:lstStyle/>
          <a:p>
            <a:fld id="{72937A3C-D884-4137-902F-00480B3A40BF}" type="slidenum">
              <a:rPr lang="de-CH" smtClean="0"/>
              <a:t>7</a:t>
            </a:fld>
            <a:endParaRPr lang="de-CH"/>
          </a:p>
        </p:txBody>
      </p:sp>
    </p:spTree>
    <p:extLst>
      <p:ext uri="{BB962C8B-B14F-4D97-AF65-F5344CB8AC3E}">
        <p14:creationId xmlns:p14="http://schemas.microsoft.com/office/powerpoint/2010/main" val="69905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Das Übereinkommen wurde am 11. Mai 2011 von dreizehn Mitgliedsstaaten des </a:t>
            </a:r>
            <a:r>
              <a:rPr lang="de-CH" dirty="0">
                <a:hlinkClick r:id="rId3" tooltip="Europarat"/>
              </a:rPr>
              <a:t>Europarates</a:t>
            </a:r>
            <a:r>
              <a:rPr lang="de-CH" dirty="0"/>
              <a:t> in </a:t>
            </a:r>
            <a:r>
              <a:rPr lang="de-CH" dirty="0">
                <a:hlinkClick r:id="rId4" tooltip="Istanbul"/>
              </a:rPr>
              <a:t>Istanbul</a:t>
            </a:r>
            <a:r>
              <a:rPr lang="de-CH" dirty="0"/>
              <a:t> unterzeichnet</a:t>
            </a:r>
          </a:p>
          <a:p>
            <a:endParaRPr lang="de-CH" dirty="0"/>
          </a:p>
          <a:p>
            <a:r>
              <a:rPr lang="de-CH" dirty="0"/>
              <a:t>Bis September 2018 wurde das Übereinkommen von 46 Staaten unterzeichnet und von 33 ratifiziert. </a:t>
            </a:r>
          </a:p>
          <a:p>
            <a:r>
              <a:rPr lang="de-CH" dirty="0">
                <a:hlinkClick r:id="rId5" tooltip="Österreich"/>
              </a:rPr>
              <a:t>Österreich</a:t>
            </a:r>
            <a:r>
              <a:rPr lang="de-CH" dirty="0"/>
              <a:t> hat es am 14. November 2013 ratifiziert,</a:t>
            </a:r>
          </a:p>
          <a:p>
            <a:r>
              <a:rPr lang="de-CH" dirty="0"/>
              <a:t> </a:t>
            </a:r>
            <a:r>
              <a:rPr lang="de-CH" dirty="0">
                <a:hlinkClick r:id="rId6" tooltip="Deutschland"/>
              </a:rPr>
              <a:t>Deutschland</a:t>
            </a:r>
            <a:r>
              <a:rPr lang="de-CH" dirty="0"/>
              <a:t> am 12. Oktober 2017 und die </a:t>
            </a:r>
            <a:r>
              <a:rPr lang="de-CH" dirty="0">
                <a:hlinkClick r:id="rId7" tooltip="Schweiz"/>
              </a:rPr>
              <a:t>Schweiz</a:t>
            </a:r>
            <a:r>
              <a:rPr lang="de-CH" dirty="0"/>
              <a:t> am 14. Dezember 2017. </a:t>
            </a:r>
          </a:p>
        </p:txBody>
      </p:sp>
      <p:sp>
        <p:nvSpPr>
          <p:cNvPr id="4" name="Foliennummernplatzhalter 3"/>
          <p:cNvSpPr>
            <a:spLocks noGrp="1"/>
          </p:cNvSpPr>
          <p:nvPr>
            <p:ph type="sldNum" sz="quarter" idx="10"/>
          </p:nvPr>
        </p:nvSpPr>
        <p:spPr/>
        <p:txBody>
          <a:bodyPr/>
          <a:lstStyle/>
          <a:p>
            <a:fld id="{72937A3C-D884-4137-902F-00480B3A40BF}" type="slidenum">
              <a:rPr lang="de-CH" smtClean="0"/>
              <a:t>8</a:t>
            </a:fld>
            <a:endParaRPr lang="de-CH"/>
          </a:p>
        </p:txBody>
      </p:sp>
    </p:spTree>
    <p:extLst>
      <p:ext uri="{BB962C8B-B14F-4D97-AF65-F5344CB8AC3E}">
        <p14:creationId xmlns:p14="http://schemas.microsoft.com/office/powerpoint/2010/main" val="1875267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dirty="0" smtClean="0"/>
              <a:t>psychische</a:t>
            </a:r>
            <a:r>
              <a:rPr lang="de-CH" b="1" baseline="0" dirty="0" smtClean="0"/>
              <a:t> Gewalt </a:t>
            </a:r>
            <a:r>
              <a:rPr lang="de-CH" baseline="0" dirty="0" smtClean="0"/>
              <a:t>= </a:t>
            </a:r>
            <a:r>
              <a:rPr lang="de-CH" b="1" i="1" baseline="0" dirty="0" smtClean="0">
                <a:solidFill>
                  <a:srgbClr val="0070C0"/>
                </a:solidFill>
              </a:rPr>
              <a:t>Haben wir schon</a:t>
            </a:r>
            <a:r>
              <a:rPr lang="de-CH" baseline="0" dirty="0" smtClean="0"/>
              <a:t>. Gesetz steht psychischer Druck bei sexueller Nötigung StGB 189 und Vergewaltigung  StGB 190 sowie Drohung StGB 180</a:t>
            </a:r>
          </a:p>
          <a:p>
            <a:r>
              <a:rPr lang="de-CH" baseline="0" dirty="0" smtClean="0"/>
              <a:t>Es gibt kein </a:t>
            </a:r>
            <a:r>
              <a:rPr lang="de-CH" b="1" baseline="0" dirty="0" smtClean="0"/>
              <a:t>Stalking-Artikel</a:t>
            </a:r>
            <a:r>
              <a:rPr lang="de-CH" baseline="0" dirty="0" smtClean="0"/>
              <a:t>; es soll aber erhöhte Strafen für Fernmeldegesetzverletzung </a:t>
            </a:r>
            <a:r>
              <a:rPr lang="de-CH" baseline="0" dirty="0" err="1" smtClean="0"/>
              <a:t>StgB</a:t>
            </a:r>
            <a:r>
              <a:rPr lang="de-CH" baseline="0" dirty="0" smtClean="0"/>
              <a:t> 321ter und Belästigung (sexuelle SGB 198 oder durch Fernmeldeanlagen StGB 179septies) geben (soll Vergehen werden mit Gefängnis bis 1 Jahr)</a:t>
            </a:r>
          </a:p>
          <a:p>
            <a:r>
              <a:rPr lang="de-CH" b="1" baseline="0" dirty="0" smtClean="0"/>
              <a:t>körperliche Gewalt: </a:t>
            </a:r>
            <a:r>
              <a:rPr lang="de-CH" baseline="0" dirty="0" smtClean="0"/>
              <a:t>Ist verboten, </a:t>
            </a:r>
            <a:r>
              <a:rPr lang="de-CH" b="1" i="1" baseline="0" dirty="0" smtClean="0">
                <a:solidFill>
                  <a:srgbClr val="0070C0"/>
                </a:solidFill>
              </a:rPr>
              <a:t>haben wir schon </a:t>
            </a:r>
          </a:p>
          <a:p>
            <a:r>
              <a:rPr lang="de-CH" b="1" baseline="0" dirty="0" smtClean="0"/>
              <a:t>sexuelle Gewalt </a:t>
            </a:r>
            <a:r>
              <a:rPr lang="de-CH" baseline="0" dirty="0" smtClean="0"/>
              <a:t>– </a:t>
            </a:r>
            <a:r>
              <a:rPr lang="de-CH" b="1" i="1" baseline="0" dirty="0" smtClean="0"/>
              <a:t>haben wir</a:t>
            </a:r>
            <a:r>
              <a:rPr lang="de-CH" baseline="0" dirty="0" smtClean="0"/>
              <a:t>, aber Achtung! Türkei will Vergewaltigung straflos machen, wenn der Täter sein Opfer heiratet.</a:t>
            </a:r>
          </a:p>
          <a:p>
            <a:r>
              <a:rPr lang="de-CH" b="1" baseline="0" dirty="0" smtClean="0"/>
              <a:t>Zwangsheirat</a:t>
            </a:r>
            <a:r>
              <a:rPr lang="de-CH" baseline="0" dirty="0" smtClean="0"/>
              <a:t> – </a:t>
            </a:r>
            <a:r>
              <a:rPr lang="de-CH" b="1" i="1" baseline="0" dirty="0" smtClean="0"/>
              <a:t>haben wir auch </a:t>
            </a:r>
            <a:r>
              <a:rPr lang="de-CH" baseline="0" dirty="0" smtClean="0"/>
              <a:t>StGB 181a (</a:t>
            </a:r>
            <a:r>
              <a:rPr lang="de-CH" sz="1200" b="0" i="0" kern="1200" dirty="0" smtClean="0">
                <a:solidFill>
                  <a:schemeClr val="tx1"/>
                </a:solidFill>
                <a:effectLst/>
                <a:latin typeface="+mn-lt"/>
                <a:ea typeface="+mn-ea"/>
                <a:cs typeface="+mn-cs"/>
              </a:rPr>
              <a:t>Seit 1. Juli 2013 ist das </a:t>
            </a:r>
            <a:r>
              <a:rPr lang="de-CH" sz="1200" b="1" i="0" u="none" strike="noStrike" kern="1200" dirty="0" smtClean="0">
                <a:solidFill>
                  <a:schemeClr val="tx1"/>
                </a:solidFill>
                <a:effectLst/>
                <a:latin typeface="+mn-lt"/>
                <a:ea typeface="+mn-ea"/>
                <a:cs typeface="+mn-cs"/>
                <a:hlinkClick r:id="rId3"/>
              </a:rPr>
              <a:t>«Bundesgesetz über Massnahmen gegen Zwangsheiraten»</a:t>
            </a:r>
            <a:r>
              <a:rPr lang="de-CH" sz="1200" b="0" i="0" kern="1200" dirty="0" smtClean="0">
                <a:solidFill>
                  <a:schemeClr val="tx1"/>
                </a:solidFill>
                <a:effectLst/>
                <a:latin typeface="+mn-lt"/>
                <a:ea typeface="+mn-ea"/>
                <a:cs typeface="+mn-cs"/>
              </a:rPr>
              <a:t> ); Es gibt</a:t>
            </a:r>
            <a:r>
              <a:rPr lang="de-CH" sz="1200" b="0" i="0" kern="1200" baseline="0" dirty="0" smtClean="0">
                <a:solidFill>
                  <a:schemeClr val="tx1"/>
                </a:solidFill>
                <a:effectLst/>
                <a:latin typeface="+mn-lt"/>
                <a:ea typeface="+mn-ea"/>
                <a:cs typeface="+mn-cs"/>
              </a:rPr>
              <a:t> eine </a:t>
            </a:r>
            <a:r>
              <a:rPr lang="de-CH" sz="1200" b="0" i="0" kern="1200" baseline="0" dirty="0" err="1" smtClean="0">
                <a:solidFill>
                  <a:schemeClr val="tx1"/>
                </a:solidFill>
                <a:effectLst/>
                <a:latin typeface="+mn-lt"/>
                <a:ea typeface="+mn-ea"/>
                <a:cs typeface="+mn-cs"/>
              </a:rPr>
              <a:t>Helpline</a:t>
            </a:r>
            <a:r>
              <a:rPr lang="de-CH" sz="1200" b="0" i="0" kern="1200" baseline="0" dirty="0" smtClean="0">
                <a:solidFill>
                  <a:schemeClr val="tx1"/>
                </a:solidFill>
                <a:effectLst/>
                <a:latin typeface="+mn-lt"/>
                <a:ea typeface="+mn-ea"/>
                <a:cs typeface="+mn-cs"/>
              </a:rPr>
              <a:t> und eine interkantonale Fachstelle und viel wichtiger: </a:t>
            </a:r>
            <a:r>
              <a:rPr lang="de-CH" sz="1200" b="0" i="0" kern="1200" dirty="0" smtClean="0">
                <a:solidFill>
                  <a:schemeClr val="tx1"/>
                </a:solidFill>
                <a:effectLst/>
                <a:latin typeface="+mn-lt"/>
                <a:ea typeface="+mn-ea"/>
                <a:cs typeface="+mn-cs"/>
              </a:rPr>
              <a:t>Dieses sieht eine Änderung im ZGB vor, wonach unter Zwang geschlossene Ehen neu von Amtes wegen angefochten werden und die Anfechtbarkeit neu unbefristet ist.</a:t>
            </a:r>
          </a:p>
          <a:p>
            <a:r>
              <a:rPr lang="de-CH" sz="1200" b="1" i="0" kern="1200" dirty="0" smtClean="0">
                <a:solidFill>
                  <a:schemeClr val="tx1"/>
                </a:solidFill>
                <a:effectLst/>
                <a:latin typeface="+mn-lt"/>
                <a:ea typeface="+mn-ea"/>
                <a:cs typeface="+mn-cs"/>
              </a:rPr>
              <a:t>Verstümmelung weiblicher Genitalien  </a:t>
            </a:r>
            <a:r>
              <a:rPr lang="de-CH" sz="1200" b="1" i="1" kern="1200" dirty="0" smtClean="0">
                <a:solidFill>
                  <a:schemeClr val="tx1"/>
                </a:solidFill>
                <a:effectLst/>
                <a:latin typeface="+mn-lt"/>
                <a:ea typeface="+mn-ea"/>
                <a:cs typeface="+mn-cs"/>
              </a:rPr>
              <a:t>haben wird auch </a:t>
            </a:r>
            <a:r>
              <a:rPr lang="de-CH" sz="1200" b="0" i="0" kern="1200" dirty="0" smtClean="0">
                <a:solidFill>
                  <a:schemeClr val="tx1"/>
                </a:solidFill>
                <a:effectLst/>
                <a:latin typeface="+mn-lt"/>
                <a:ea typeface="+mn-ea"/>
                <a:cs typeface="+mn-cs"/>
              </a:rPr>
              <a:t>(was ist mit männlichen?)= haben wir StGB 124 – Lange Strafe</a:t>
            </a:r>
            <a:r>
              <a:rPr lang="de-CH" sz="1200" b="0" i="0" kern="1200" baseline="0" dirty="0" smtClean="0">
                <a:solidFill>
                  <a:schemeClr val="tx1"/>
                </a:solidFill>
                <a:effectLst/>
                <a:latin typeface="+mn-lt"/>
                <a:ea typeface="+mn-ea"/>
                <a:cs typeface="+mn-cs"/>
              </a:rPr>
              <a:t> Erst seit Juli 2012 in Kraft.</a:t>
            </a:r>
          </a:p>
          <a:p>
            <a:r>
              <a:rPr lang="de-CH" sz="1200" b="1" i="0" kern="1200" baseline="0" dirty="0" smtClean="0">
                <a:solidFill>
                  <a:schemeClr val="tx1"/>
                </a:solidFill>
                <a:effectLst/>
                <a:latin typeface="+mn-lt"/>
                <a:ea typeface="+mn-ea"/>
                <a:cs typeface="+mn-cs"/>
              </a:rPr>
              <a:t>Zwangsabtreibung </a:t>
            </a:r>
            <a:r>
              <a:rPr lang="de-CH" sz="1200" b="1" i="1" kern="1200" baseline="0" dirty="0" smtClean="0">
                <a:solidFill>
                  <a:schemeClr val="tx1"/>
                </a:solidFill>
                <a:effectLst/>
                <a:latin typeface="+mn-lt"/>
                <a:ea typeface="+mn-ea"/>
                <a:cs typeface="+mn-cs"/>
              </a:rPr>
              <a:t>- haben wir auch</a:t>
            </a:r>
            <a:r>
              <a:rPr lang="de-CH" sz="1200" b="0" i="1" kern="1200" baseline="0" dirty="0" smtClean="0">
                <a:solidFill>
                  <a:schemeClr val="tx1"/>
                </a:solidFill>
                <a:effectLst/>
                <a:latin typeface="+mn-lt"/>
                <a:ea typeface="+mn-ea"/>
                <a:cs typeface="+mn-cs"/>
              </a:rPr>
              <a:t> </a:t>
            </a:r>
            <a:r>
              <a:rPr lang="de-CH" sz="1200" b="0" i="0" kern="1200" baseline="0" dirty="0" smtClean="0">
                <a:solidFill>
                  <a:schemeClr val="tx1"/>
                </a:solidFill>
                <a:effectLst/>
                <a:latin typeface="+mn-lt"/>
                <a:ea typeface="+mn-ea"/>
                <a:cs typeface="+mn-cs"/>
              </a:rPr>
              <a:t>StGB 119 Abs. 2 (gegen den Willen der Schwangeren) </a:t>
            </a:r>
            <a:r>
              <a:rPr lang="de-CH" sz="1200" b="1" i="0" kern="1200" baseline="0" dirty="0" smtClean="0">
                <a:solidFill>
                  <a:schemeClr val="tx1"/>
                </a:solidFill>
                <a:effectLst/>
                <a:latin typeface="+mn-lt"/>
                <a:ea typeface="+mn-ea"/>
                <a:cs typeface="+mn-cs"/>
              </a:rPr>
              <a:t>was ist aber mit Zwangssterilisation</a:t>
            </a:r>
            <a:r>
              <a:rPr lang="de-CH" sz="1200" b="0" i="0" kern="1200" baseline="0" dirty="0" smtClean="0">
                <a:solidFill>
                  <a:schemeClr val="tx1"/>
                </a:solidFill>
                <a:effectLst/>
                <a:latin typeface="+mn-lt"/>
                <a:ea typeface="+mn-ea"/>
                <a:cs typeface="+mn-cs"/>
              </a:rPr>
              <a:t>? – geht unter schwere Körperverletzung: Entschädigungen für Opfer fürsorgerischer Zwangsmassnahmen bis 1981!!!</a:t>
            </a:r>
          </a:p>
          <a:p>
            <a:r>
              <a:rPr lang="de-CH" b="1" dirty="0" smtClean="0"/>
              <a:t>sexuelle</a:t>
            </a:r>
            <a:r>
              <a:rPr lang="de-CH" b="1" baseline="0" dirty="0" smtClean="0"/>
              <a:t> Belästigung </a:t>
            </a:r>
            <a:r>
              <a:rPr lang="de-CH" baseline="0" dirty="0" smtClean="0"/>
              <a:t>– haben wir auch</a:t>
            </a:r>
            <a:endParaRPr lang="de-CH" dirty="0"/>
          </a:p>
        </p:txBody>
      </p:sp>
      <p:sp>
        <p:nvSpPr>
          <p:cNvPr id="4" name="Foliennummernplatzhalter 3"/>
          <p:cNvSpPr>
            <a:spLocks noGrp="1"/>
          </p:cNvSpPr>
          <p:nvPr>
            <p:ph type="sldNum" sz="quarter" idx="10"/>
          </p:nvPr>
        </p:nvSpPr>
        <p:spPr/>
        <p:txBody>
          <a:bodyPr/>
          <a:lstStyle/>
          <a:p>
            <a:fld id="{72937A3C-D884-4137-902F-00480B3A40BF}" type="slidenum">
              <a:rPr lang="de-CH" smtClean="0"/>
              <a:t>9</a:t>
            </a:fld>
            <a:endParaRPr lang="de-CH"/>
          </a:p>
        </p:txBody>
      </p:sp>
    </p:spTree>
    <p:extLst>
      <p:ext uri="{BB962C8B-B14F-4D97-AF65-F5344CB8AC3E}">
        <p14:creationId xmlns:p14="http://schemas.microsoft.com/office/powerpoint/2010/main" val="4063813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CH"/>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CH"/>
          </a:p>
        </p:txBody>
      </p:sp>
      <p:sp>
        <p:nvSpPr>
          <p:cNvPr id="4" name="Datumsplatzhalter 3"/>
          <p:cNvSpPr>
            <a:spLocks noGrp="1"/>
          </p:cNvSpPr>
          <p:nvPr>
            <p:ph type="dt" sz="half" idx="10"/>
          </p:nvPr>
        </p:nvSpPr>
        <p:spPr/>
        <p:txBody>
          <a:bodyPr/>
          <a:lstStyle/>
          <a:p>
            <a:fld id="{9AC10298-7D86-4229-B527-B09CD665BEAC}" type="datetime1">
              <a:rPr lang="de-CH" smtClean="0"/>
              <a:t>28.09.2022</a:t>
            </a:fld>
            <a:endParaRPr lang="de-CH"/>
          </a:p>
        </p:txBody>
      </p:sp>
      <p:sp>
        <p:nvSpPr>
          <p:cNvPr id="5" name="Fußzeilenplatzhalter 4"/>
          <p:cNvSpPr>
            <a:spLocks noGrp="1"/>
          </p:cNvSpPr>
          <p:nvPr>
            <p:ph type="ftr" sz="quarter" idx="11"/>
          </p:nvPr>
        </p:nvSpPr>
        <p:spPr/>
        <p:txBody>
          <a:bodyPr/>
          <a:lstStyle/>
          <a:p>
            <a:r>
              <a:rPr lang="de-CH" smtClean="0"/>
              <a:t>Sozialamt Kanton Schaffhausen - Informationsveranstaltung vom 20.02.2020</a:t>
            </a:r>
            <a:endParaRPr lang="de-CH"/>
          </a:p>
        </p:txBody>
      </p:sp>
      <p:sp>
        <p:nvSpPr>
          <p:cNvPr id="6" name="Foliennummernplatzhalter 5"/>
          <p:cNvSpPr>
            <a:spLocks noGrp="1"/>
          </p:cNvSpPr>
          <p:nvPr>
            <p:ph type="sldNum" sz="quarter" idx="12"/>
          </p:nvPr>
        </p:nvSpPr>
        <p:spPr/>
        <p:txBody>
          <a:bodyPr/>
          <a:lstStyle/>
          <a:p>
            <a:fld id="{5F51502A-1918-45B1-83EE-0F7479D0B6AB}" type="slidenum">
              <a:rPr lang="de-CH" smtClean="0"/>
              <a:t>‹Nr.›</a:t>
            </a:fld>
            <a:endParaRPr lang="de-CH"/>
          </a:p>
        </p:txBody>
      </p:sp>
      <p:sp>
        <p:nvSpPr>
          <p:cNvPr id="8" name="Onlinebild-Platzhalter 7"/>
          <p:cNvSpPr>
            <a:spLocks noGrp="1"/>
          </p:cNvSpPr>
          <p:nvPr>
            <p:ph type="clipArt" sz="quarter" idx="13"/>
          </p:nvPr>
        </p:nvSpPr>
        <p:spPr>
          <a:xfrm>
            <a:off x="838200" y="6222569"/>
            <a:ext cx="10515600" cy="133781"/>
          </a:xfr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p:spPr>
        <p:txBody>
          <a:bodyPr/>
          <a:lstStyle/>
          <a:p>
            <a:endParaRPr lang="de-CH" dirty="0"/>
          </a:p>
        </p:txBody>
      </p:sp>
    </p:spTree>
    <p:extLst>
      <p:ext uri="{BB962C8B-B14F-4D97-AF65-F5344CB8AC3E}">
        <p14:creationId xmlns:p14="http://schemas.microsoft.com/office/powerpoint/2010/main" val="1519309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EC1797E8-81C5-4A0D-8013-FE1A78068E95}" type="datetime1">
              <a:rPr lang="de-CH" smtClean="0"/>
              <a:t>28.09.2022</a:t>
            </a:fld>
            <a:endParaRPr lang="de-CH"/>
          </a:p>
        </p:txBody>
      </p:sp>
      <p:sp>
        <p:nvSpPr>
          <p:cNvPr id="5" name="Fußzeilenplatzhalter 4"/>
          <p:cNvSpPr>
            <a:spLocks noGrp="1"/>
          </p:cNvSpPr>
          <p:nvPr>
            <p:ph type="ftr" sz="quarter" idx="11"/>
          </p:nvPr>
        </p:nvSpPr>
        <p:spPr/>
        <p:txBody>
          <a:bodyPr/>
          <a:lstStyle/>
          <a:p>
            <a:r>
              <a:rPr lang="de-CH" smtClean="0"/>
              <a:t>Sozialamt Kanton Schaffhausen - Informationsveranstaltung vom 20.02.2020</a:t>
            </a:r>
            <a:endParaRPr lang="de-CH"/>
          </a:p>
        </p:txBody>
      </p:sp>
      <p:sp>
        <p:nvSpPr>
          <p:cNvPr id="6" name="Foliennummernplatzhalter 5"/>
          <p:cNvSpPr>
            <a:spLocks noGrp="1"/>
          </p:cNvSpPr>
          <p:nvPr>
            <p:ph type="sldNum" sz="quarter" idx="12"/>
          </p:nvPr>
        </p:nvSpPr>
        <p:spPr/>
        <p:txBody>
          <a:bodyPr/>
          <a:lstStyle/>
          <a:p>
            <a:fld id="{5F51502A-1918-45B1-83EE-0F7479D0B6AB}" type="slidenum">
              <a:rPr lang="de-CH" smtClean="0"/>
              <a:t>‹Nr.›</a:t>
            </a:fld>
            <a:endParaRPr lang="de-CH"/>
          </a:p>
        </p:txBody>
      </p:sp>
    </p:spTree>
    <p:extLst>
      <p:ext uri="{BB962C8B-B14F-4D97-AF65-F5344CB8AC3E}">
        <p14:creationId xmlns:p14="http://schemas.microsoft.com/office/powerpoint/2010/main" val="1035216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15950C32-39E7-487F-BA03-60DB305C0700}" type="datetime1">
              <a:rPr lang="de-CH" smtClean="0"/>
              <a:t>28.09.2022</a:t>
            </a:fld>
            <a:endParaRPr lang="de-CH"/>
          </a:p>
        </p:txBody>
      </p:sp>
      <p:sp>
        <p:nvSpPr>
          <p:cNvPr id="5" name="Fußzeilenplatzhalter 4"/>
          <p:cNvSpPr>
            <a:spLocks noGrp="1"/>
          </p:cNvSpPr>
          <p:nvPr>
            <p:ph type="ftr" sz="quarter" idx="11"/>
          </p:nvPr>
        </p:nvSpPr>
        <p:spPr/>
        <p:txBody>
          <a:bodyPr/>
          <a:lstStyle/>
          <a:p>
            <a:r>
              <a:rPr lang="de-CH" smtClean="0"/>
              <a:t>Sozialamt Kanton Schaffhausen - Informationsveranstaltung vom 20.02.2020</a:t>
            </a:r>
            <a:endParaRPr lang="de-CH"/>
          </a:p>
        </p:txBody>
      </p:sp>
      <p:sp>
        <p:nvSpPr>
          <p:cNvPr id="6" name="Foliennummernplatzhalter 5"/>
          <p:cNvSpPr>
            <a:spLocks noGrp="1"/>
          </p:cNvSpPr>
          <p:nvPr>
            <p:ph type="sldNum" sz="quarter" idx="12"/>
          </p:nvPr>
        </p:nvSpPr>
        <p:spPr/>
        <p:txBody>
          <a:bodyPr/>
          <a:lstStyle/>
          <a:p>
            <a:fld id="{5F51502A-1918-45B1-83EE-0F7479D0B6AB}" type="slidenum">
              <a:rPr lang="de-CH" smtClean="0"/>
              <a:t>‹Nr.›</a:t>
            </a:fld>
            <a:endParaRPr lang="de-CH"/>
          </a:p>
        </p:txBody>
      </p:sp>
    </p:spTree>
    <p:extLst>
      <p:ext uri="{BB962C8B-B14F-4D97-AF65-F5344CB8AC3E}">
        <p14:creationId xmlns:p14="http://schemas.microsoft.com/office/powerpoint/2010/main" val="11658237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CH"/>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CH"/>
          </a:p>
        </p:txBody>
      </p:sp>
      <p:sp>
        <p:nvSpPr>
          <p:cNvPr id="4" name="Datumsplatzhalter 3"/>
          <p:cNvSpPr>
            <a:spLocks noGrp="1"/>
          </p:cNvSpPr>
          <p:nvPr>
            <p:ph type="dt" sz="half" idx="10"/>
          </p:nvPr>
        </p:nvSpPr>
        <p:spPr/>
        <p:txBody>
          <a:bodyPr/>
          <a:lstStyle/>
          <a:p>
            <a:fld id="{833C2EA0-207F-4274-BE51-783CCF978F20}" type="datetimeFigureOut">
              <a:rPr lang="de-CH" smtClean="0"/>
              <a:t>28.09.2022</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D3B28C93-AF84-43CA-89DE-8F3F9A58DA2C}" type="slidenum">
              <a:rPr lang="de-CH" smtClean="0"/>
              <a:t>‹Nr.›</a:t>
            </a:fld>
            <a:endParaRPr lang="de-CH"/>
          </a:p>
        </p:txBody>
      </p:sp>
    </p:spTree>
    <p:extLst>
      <p:ext uri="{BB962C8B-B14F-4D97-AF65-F5344CB8AC3E}">
        <p14:creationId xmlns:p14="http://schemas.microsoft.com/office/powerpoint/2010/main" val="40611813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833C2EA0-207F-4274-BE51-783CCF978F20}" type="datetimeFigureOut">
              <a:rPr lang="de-CH" smtClean="0"/>
              <a:t>28.09.2022</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D3B28C93-AF84-43CA-89DE-8F3F9A58DA2C}" type="slidenum">
              <a:rPr lang="de-CH" smtClean="0"/>
              <a:t>‹Nr.›</a:t>
            </a:fld>
            <a:endParaRPr lang="de-CH"/>
          </a:p>
        </p:txBody>
      </p:sp>
    </p:spTree>
    <p:extLst>
      <p:ext uri="{BB962C8B-B14F-4D97-AF65-F5344CB8AC3E}">
        <p14:creationId xmlns:p14="http://schemas.microsoft.com/office/powerpoint/2010/main" val="825818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CH"/>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833C2EA0-207F-4274-BE51-783CCF978F20}" type="datetimeFigureOut">
              <a:rPr lang="de-CH" smtClean="0"/>
              <a:t>28.09.2022</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D3B28C93-AF84-43CA-89DE-8F3F9A58DA2C}" type="slidenum">
              <a:rPr lang="de-CH" smtClean="0"/>
              <a:t>‹Nr.›</a:t>
            </a:fld>
            <a:endParaRPr lang="de-CH"/>
          </a:p>
        </p:txBody>
      </p:sp>
    </p:spTree>
    <p:extLst>
      <p:ext uri="{BB962C8B-B14F-4D97-AF65-F5344CB8AC3E}">
        <p14:creationId xmlns:p14="http://schemas.microsoft.com/office/powerpoint/2010/main" val="24134906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838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6172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p>
            <a:fld id="{833C2EA0-207F-4274-BE51-783CCF978F20}" type="datetimeFigureOut">
              <a:rPr lang="de-CH" smtClean="0"/>
              <a:t>28.09.2022</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D3B28C93-AF84-43CA-89DE-8F3F9A58DA2C}" type="slidenum">
              <a:rPr lang="de-CH" smtClean="0"/>
              <a:t>‹Nr.›</a:t>
            </a:fld>
            <a:endParaRPr lang="de-CH"/>
          </a:p>
        </p:txBody>
      </p:sp>
    </p:spTree>
    <p:extLst>
      <p:ext uri="{BB962C8B-B14F-4D97-AF65-F5344CB8AC3E}">
        <p14:creationId xmlns:p14="http://schemas.microsoft.com/office/powerpoint/2010/main" val="29058155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CH"/>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p>
            <a:fld id="{833C2EA0-207F-4274-BE51-783CCF978F20}" type="datetimeFigureOut">
              <a:rPr lang="de-CH" smtClean="0"/>
              <a:t>28.09.2022</a:t>
            </a:fld>
            <a:endParaRPr lang="de-CH"/>
          </a:p>
        </p:txBody>
      </p:sp>
      <p:sp>
        <p:nvSpPr>
          <p:cNvPr id="8" name="Fußzeilenplatzhalter 7"/>
          <p:cNvSpPr>
            <a:spLocks noGrp="1"/>
          </p:cNvSpPr>
          <p:nvPr>
            <p:ph type="ftr" sz="quarter" idx="11"/>
          </p:nvPr>
        </p:nvSpPr>
        <p:spPr/>
        <p:txBody>
          <a:bodyPr/>
          <a:lstStyle/>
          <a:p>
            <a:endParaRPr lang="de-CH"/>
          </a:p>
        </p:txBody>
      </p:sp>
      <p:sp>
        <p:nvSpPr>
          <p:cNvPr id="9" name="Foliennummernplatzhalter 8"/>
          <p:cNvSpPr>
            <a:spLocks noGrp="1"/>
          </p:cNvSpPr>
          <p:nvPr>
            <p:ph type="sldNum" sz="quarter" idx="12"/>
          </p:nvPr>
        </p:nvSpPr>
        <p:spPr/>
        <p:txBody>
          <a:bodyPr/>
          <a:lstStyle/>
          <a:p>
            <a:fld id="{D3B28C93-AF84-43CA-89DE-8F3F9A58DA2C}" type="slidenum">
              <a:rPr lang="de-CH" smtClean="0"/>
              <a:t>‹Nr.›</a:t>
            </a:fld>
            <a:endParaRPr lang="de-CH"/>
          </a:p>
        </p:txBody>
      </p:sp>
    </p:spTree>
    <p:extLst>
      <p:ext uri="{BB962C8B-B14F-4D97-AF65-F5344CB8AC3E}">
        <p14:creationId xmlns:p14="http://schemas.microsoft.com/office/powerpoint/2010/main" val="13371598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fld id="{833C2EA0-207F-4274-BE51-783CCF978F20}" type="datetimeFigureOut">
              <a:rPr lang="de-CH" smtClean="0"/>
              <a:t>28.09.2022</a:t>
            </a:fld>
            <a:endParaRPr lang="de-CH"/>
          </a:p>
        </p:txBody>
      </p:sp>
      <p:sp>
        <p:nvSpPr>
          <p:cNvPr id="4" name="Fußzeilenplatzhalter 3"/>
          <p:cNvSpPr>
            <a:spLocks noGrp="1"/>
          </p:cNvSpPr>
          <p:nvPr>
            <p:ph type="ftr" sz="quarter" idx="11"/>
          </p:nvPr>
        </p:nvSpPr>
        <p:spPr/>
        <p:txBody>
          <a:bodyPr/>
          <a:lstStyle/>
          <a:p>
            <a:endParaRPr lang="de-CH"/>
          </a:p>
        </p:txBody>
      </p:sp>
      <p:sp>
        <p:nvSpPr>
          <p:cNvPr id="5" name="Foliennummernplatzhalter 4"/>
          <p:cNvSpPr>
            <a:spLocks noGrp="1"/>
          </p:cNvSpPr>
          <p:nvPr>
            <p:ph type="sldNum" sz="quarter" idx="12"/>
          </p:nvPr>
        </p:nvSpPr>
        <p:spPr/>
        <p:txBody>
          <a:bodyPr/>
          <a:lstStyle/>
          <a:p>
            <a:fld id="{D3B28C93-AF84-43CA-89DE-8F3F9A58DA2C}" type="slidenum">
              <a:rPr lang="de-CH" smtClean="0"/>
              <a:t>‹Nr.›</a:t>
            </a:fld>
            <a:endParaRPr lang="de-CH"/>
          </a:p>
        </p:txBody>
      </p:sp>
    </p:spTree>
    <p:extLst>
      <p:ext uri="{BB962C8B-B14F-4D97-AF65-F5344CB8AC3E}">
        <p14:creationId xmlns:p14="http://schemas.microsoft.com/office/powerpoint/2010/main" val="2766641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33C2EA0-207F-4274-BE51-783CCF978F20}" type="datetimeFigureOut">
              <a:rPr lang="de-CH" smtClean="0"/>
              <a:t>28.09.2022</a:t>
            </a:fld>
            <a:endParaRPr lang="de-CH"/>
          </a:p>
        </p:txBody>
      </p:sp>
      <p:sp>
        <p:nvSpPr>
          <p:cNvPr id="3" name="Fußzeilenplatzhalter 2"/>
          <p:cNvSpPr>
            <a:spLocks noGrp="1"/>
          </p:cNvSpPr>
          <p:nvPr>
            <p:ph type="ftr" sz="quarter" idx="11"/>
          </p:nvPr>
        </p:nvSpPr>
        <p:spPr/>
        <p:txBody>
          <a:bodyPr/>
          <a:lstStyle/>
          <a:p>
            <a:endParaRPr lang="de-CH"/>
          </a:p>
        </p:txBody>
      </p:sp>
      <p:sp>
        <p:nvSpPr>
          <p:cNvPr id="4" name="Foliennummernplatzhalter 3"/>
          <p:cNvSpPr>
            <a:spLocks noGrp="1"/>
          </p:cNvSpPr>
          <p:nvPr>
            <p:ph type="sldNum" sz="quarter" idx="12"/>
          </p:nvPr>
        </p:nvSpPr>
        <p:spPr/>
        <p:txBody>
          <a:bodyPr/>
          <a:lstStyle/>
          <a:p>
            <a:fld id="{D3B28C93-AF84-43CA-89DE-8F3F9A58DA2C}" type="slidenum">
              <a:rPr lang="de-CH" smtClean="0"/>
              <a:t>‹Nr.›</a:t>
            </a:fld>
            <a:endParaRPr lang="de-CH"/>
          </a:p>
        </p:txBody>
      </p:sp>
    </p:spTree>
    <p:extLst>
      <p:ext uri="{BB962C8B-B14F-4D97-AF65-F5344CB8AC3E}">
        <p14:creationId xmlns:p14="http://schemas.microsoft.com/office/powerpoint/2010/main" val="31365541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CH"/>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833C2EA0-207F-4274-BE51-783CCF978F20}" type="datetimeFigureOut">
              <a:rPr lang="de-CH" smtClean="0"/>
              <a:t>28.09.2022</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D3B28C93-AF84-43CA-89DE-8F3F9A58DA2C}" type="slidenum">
              <a:rPr lang="de-CH" smtClean="0"/>
              <a:t>‹Nr.›</a:t>
            </a:fld>
            <a:endParaRPr lang="de-CH"/>
          </a:p>
        </p:txBody>
      </p:sp>
    </p:spTree>
    <p:extLst>
      <p:ext uri="{BB962C8B-B14F-4D97-AF65-F5344CB8AC3E}">
        <p14:creationId xmlns:p14="http://schemas.microsoft.com/office/powerpoint/2010/main" val="3048916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A655C25E-B6FA-4148-B0FD-B7A3006E0F33}" type="datetime1">
              <a:rPr lang="de-CH" smtClean="0"/>
              <a:t>28.09.2022</a:t>
            </a:fld>
            <a:endParaRPr lang="de-CH"/>
          </a:p>
        </p:txBody>
      </p:sp>
      <p:sp>
        <p:nvSpPr>
          <p:cNvPr id="5" name="Fußzeilenplatzhalter 4"/>
          <p:cNvSpPr>
            <a:spLocks noGrp="1"/>
          </p:cNvSpPr>
          <p:nvPr>
            <p:ph type="ftr" sz="quarter" idx="11"/>
          </p:nvPr>
        </p:nvSpPr>
        <p:spPr/>
        <p:txBody>
          <a:bodyPr/>
          <a:lstStyle/>
          <a:p>
            <a:r>
              <a:rPr lang="de-CH" smtClean="0"/>
              <a:t>Sozialamt Kanton Schaffhausen - Informationsveranstaltung vom 20.02.2020</a:t>
            </a:r>
            <a:endParaRPr lang="de-CH"/>
          </a:p>
        </p:txBody>
      </p:sp>
      <p:sp>
        <p:nvSpPr>
          <p:cNvPr id="6" name="Foliennummernplatzhalter 5"/>
          <p:cNvSpPr>
            <a:spLocks noGrp="1"/>
          </p:cNvSpPr>
          <p:nvPr>
            <p:ph type="sldNum" sz="quarter" idx="12"/>
          </p:nvPr>
        </p:nvSpPr>
        <p:spPr/>
        <p:txBody>
          <a:bodyPr/>
          <a:lstStyle/>
          <a:p>
            <a:fld id="{5F51502A-1918-45B1-83EE-0F7479D0B6AB}" type="slidenum">
              <a:rPr lang="de-CH" smtClean="0"/>
              <a:t>‹Nr.›</a:t>
            </a:fld>
            <a:endParaRPr lang="de-CH" dirty="0"/>
          </a:p>
        </p:txBody>
      </p:sp>
    </p:spTree>
    <p:extLst>
      <p:ext uri="{BB962C8B-B14F-4D97-AF65-F5344CB8AC3E}">
        <p14:creationId xmlns:p14="http://schemas.microsoft.com/office/powerpoint/2010/main" val="23904326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CH"/>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833C2EA0-207F-4274-BE51-783CCF978F20}" type="datetimeFigureOut">
              <a:rPr lang="de-CH" smtClean="0"/>
              <a:t>28.09.2022</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D3B28C93-AF84-43CA-89DE-8F3F9A58DA2C}" type="slidenum">
              <a:rPr lang="de-CH" smtClean="0"/>
              <a:t>‹Nr.›</a:t>
            </a:fld>
            <a:endParaRPr lang="de-CH"/>
          </a:p>
        </p:txBody>
      </p:sp>
    </p:spTree>
    <p:extLst>
      <p:ext uri="{BB962C8B-B14F-4D97-AF65-F5344CB8AC3E}">
        <p14:creationId xmlns:p14="http://schemas.microsoft.com/office/powerpoint/2010/main" val="17912589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833C2EA0-207F-4274-BE51-783CCF978F20}" type="datetimeFigureOut">
              <a:rPr lang="de-CH" smtClean="0"/>
              <a:t>28.09.2022</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D3B28C93-AF84-43CA-89DE-8F3F9A58DA2C}" type="slidenum">
              <a:rPr lang="de-CH" smtClean="0"/>
              <a:t>‹Nr.›</a:t>
            </a:fld>
            <a:endParaRPr lang="de-CH"/>
          </a:p>
        </p:txBody>
      </p:sp>
    </p:spTree>
    <p:extLst>
      <p:ext uri="{BB962C8B-B14F-4D97-AF65-F5344CB8AC3E}">
        <p14:creationId xmlns:p14="http://schemas.microsoft.com/office/powerpoint/2010/main" val="23980422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833C2EA0-207F-4274-BE51-783CCF978F20}" type="datetimeFigureOut">
              <a:rPr lang="de-CH" smtClean="0"/>
              <a:t>28.09.2022</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D3B28C93-AF84-43CA-89DE-8F3F9A58DA2C}" type="slidenum">
              <a:rPr lang="de-CH" smtClean="0"/>
              <a:t>‹Nr.›</a:t>
            </a:fld>
            <a:endParaRPr lang="de-CH"/>
          </a:p>
        </p:txBody>
      </p:sp>
    </p:spTree>
    <p:extLst>
      <p:ext uri="{BB962C8B-B14F-4D97-AF65-F5344CB8AC3E}">
        <p14:creationId xmlns:p14="http://schemas.microsoft.com/office/powerpoint/2010/main" val="3905645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07864" y="989067"/>
            <a:ext cx="10515600" cy="2852737"/>
          </a:xfrm>
        </p:spPr>
        <p:txBody>
          <a:bodyPr anchor="b"/>
          <a:lstStyle>
            <a:lvl1pPr>
              <a:defRPr sz="6000"/>
            </a:lvl1pPr>
          </a:lstStyle>
          <a:p>
            <a:r>
              <a:rPr lang="de-DE" smtClean="0"/>
              <a:t>Titelmasterformat durch Klicken bearbeiten</a:t>
            </a:r>
            <a:endParaRPr lang="de-CH"/>
          </a:p>
        </p:txBody>
      </p:sp>
      <p:sp>
        <p:nvSpPr>
          <p:cNvPr id="3" name="Textplatzhalter 2"/>
          <p:cNvSpPr>
            <a:spLocks noGrp="1"/>
          </p:cNvSpPr>
          <p:nvPr>
            <p:ph type="body" idx="1"/>
          </p:nvPr>
        </p:nvSpPr>
        <p:spPr>
          <a:xfrm>
            <a:off x="831850" y="5819614"/>
            <a:ext cx="10515600" cy="27003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smtClean="0"/>
              <a:t>Textmasterformat bearbeiten</a:t>
            </a:r>
          </a:p>
        </p:txBody>
      </p:sp>
      <p:sp>
        <p:nvSpPr>
          <p:cNvPr id="4" name="Datumsplatzhalter 3"/>
          <p:cNvSpPr>
            <a:spLocks noGrp="1"/>
          </p:cNvSpPr>
          <p:nvPr>
            <p:ph type="dt" sz="half" idx="10"/>
          </p:nvPr>
        </p:nvSpPr>
        <p:spPr/>
        <p:txBody>
          <a:bodyPr/>
          <a:lstStyle/>
          <a:p>
            <a:fld id="{3F3E0EBE-D19E-4F29-AB16-4A5D11E8E3F4}" type="datetime1">
              <a:rPr lang="de-CH" smtClean="0"/>
              <a:t>28.09.2022</a:t>
            </a:fld>
            <a:endParaRPr lang="de-CH"/>
          </a:p>
        </p:txBody>
      </p:sp>
      <p:sp>
        <p:nvSpPr>
          <p:cNvPr id="5" name="Fußzeilenplatzhalter 4"/>
          <p:cNvSpPr>
            <a:spLocks noGrp="1"/>
          </p:cNvSpPr>
          <p:nvPr>
            <p:ph type="ftr" sz="quarter" idx="11"/>
          </p:nvPr>
        </p:nvSpPr>
        <p:spPr/>
        <p:txBody>
          <a:bodyPr/>
          <a:lstStyle/>
          <a:p>
            <a:r>
              <a:rPr lang="de-CH" smtClean="0"/>
              <a:t>Sozialamt Kanton Schaffhausen - Informationsveranstaltung vom 20.02.2020</a:t>
            </a:r>
            <a:endParaRPr lang="de-CH"/>
          </a:p>
        </p:txBody>
      </p:sp>
      <p:sp>
        <p:nvSpPr>
          <p:cNvPr id="6" name="Foliennummernplatzhalter 5"/>
          <p:cNvSpPr>
            <a:spLocks noGrp="1"/>
          </p:cNvSpPr>
          <p:nvPr>
            <p:ph type="sldNum" sz="quarter" idx="12"/>
          </p:nvPr>
        </p:nvSpPr>
        <p:spPr/>
        <p:txBody>
          <a:bodyPr/>
          <a:lstStyle/>
          <a:p>
            <a:fld id="{5F51502A-1918-45B1-83EE-0F7479D0B6AB}" type="slidenum">
              <a:rPr lang="de-CH" smtClean="0"/>
              <a:t>‹Nr.›</a:t>
            </a:fld>
            <a:endParaRPr lang="de-CH"/>
          </a:p>
        </p:txBody>
      </p:sp>
    </p:spTree>
    <p:extLst>
      <p:ext uri="{BB962C8B-B14F-4D97-AF65-F5344CB8AC3E}">
        <p14:creationId xmlns:p14="http://schemas.microsoft.com/office/powerpoint/2010/main" val="1110438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838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6172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p>
            <a:fld id="{AB212A4F-A85D-416E-B87F-90DF8259AEA4}" type="datetime1">
              <a:rPr lang="de-CH" smtClean="0"/>
              <a:t>28.09.2022</a:t>
            </a:fld>
            <a:endParaRPr lang="de-CH"/>
          </a:p>
        </p:txBody>
      </p:sp>
      <p:sp>
        <p:nvSpPr>
          <p:cNvPr id="6" name="Fußzeilenplatzhalter 5"/>
          <p:cNvSpPr>
            <a:spLocks noGrp="1"/>
          </p:cNvSpPr>
          <p:nvPr>
            <p:ph type="ftr" sz="quarter" idx="11"/>
          </p:nvPr>
        </p:nvSpPr>
        <p:spPr/>
        <p:txBody>
          <a:bodyPr/>
          <a:lstStyle/>
          <a:p>
            <a:r>
              <a:rPr lang="de-CH" smtClean="0"/>
              <a:t>Sozialamt Kanton Schaffhausen - Informationsveranstaltung vom 20.02.2020</a:t>
            </a:r>
            <a:endParaRPr lang="de-CH"/>
          </a:p>
        </p:txBody>
      </p:sp>
      <p:sp>
        <p:nvSpPr>
          <p:cNvPr id="7" name="Foliennummernplatzhalter 6"/>
          <p:cNvSpPr>
            <a:spLocks noGrp="1"/>
          </p:cNvSpPr>
          <p:nvPr>
            <p:ph type="sldNum" sz="quarter" idx="12"/>
          </p:nvPr>
        </p:nvSpPr>
        <p:spPr/>
        <p:txBody>
          <a:bodyPr/>
          <a:lstStyle/>
          <a:p>
            <a:fld id="{5F51502A-1918-45B1-83EE-0F7479D0B6AB}" type="slidenum">
              <a:rPr lang="de-CH" smtClean="0"/>
              <a:t>‹Nr.›</a:t>
            </a:fld>
            <a:endParaRPr lang="de-CH"/>
          </a:p>
        </p:txBody>
      </p:sp>
    </p:spTree>
    <p:extLst>
      <p:ext uri="{BB962C8B-B14F-4D97-AF65-F5344CB8AC3E}">
        <p14:creationId xmlns:p14="http://schemas.microsoft.com/office/powerpoint/2010/main" val="2590272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CH"/>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p>
            <a:fld id="{33BFCB5C-577E-40D7-803E-B7DF5A43F5AA}" type="datetime1">
              <a:rPr lang="de-CH" smtClean="0"/>
              <a:t>28.09.2022</a:t>
            </a:fld>
            <a:endParaRPr lang="de-CH"/>
          </a:p>
        </p:txBody>
      </p:sp>
      <p:sp>
        <p:nvSpPr>
          <p:cNvPr id="8" name="Fußzeilenplatzhalter 7"/>
          <p:cNvSpPr>
            <a:spLocks noGrp="1"/>
          </p:cNvSpPr>
          <p:nvPr>
            <p:ph type="ftr" sz="quarter" idx="11"/>
          </p:nvPr>
        </p:nvSpPr>
        <p:spPr/>
        <p:txBody>
          <a:bodyPr/>
          <a:lstStyle/>
          <a:p>
            <a:r>
              <a:rPr lang="de-CH" smtClean="0"/>
              <a:t>Sozialamt Kanton Schaffhausen - Informationsveranstaltung vom 20.02.2020</a:t>
            </a:r>
            <a:endParaRPr lang="de-CH"/>
          </a:p>
        </p:txBody>
      </p:sp>
      <p:sp>
        <p:nvSpPr>
          <p:cNvPr id="9" name="Foliennummernplatzhalter 8"/>
          <p:cNvSpPr>
            <a:spLocks noGrp="1"/>
          </p:cNvSpPr>
          <p:nvPr>
            <p:ph type="sldNum" sz="quarter" idx="12"/>
          </p:nvPr>
        </p:nvSpPr>
        <p:spPr/>
        <p:txBody>
          <a:bodyPr/>
          <a:lstStyle/>
          <a:p>
            <a:fld id="{5F51502A-1918-45B1-83EE-0F7479D0B6AB}" type="slidenum">
              <a:rPr lang="de-CH" smtClean="0"/>
              <a:t>‹Nr.›</a:t>
            </a:fld>
            <a:endParaRPr lang="de-CH"/>
          </a:p>
        </p:txBody>
      </p:sp>
    </p:spTree>
    <p:extLst>
      <p:ext uri="{BB962C8B-B14F-4D97-AF65-F5344CB8AC3E}">
        <p14:creationId xmlns:p14="http://schemas.microsoft.com/office/powerpoint/2010/main" val="1091685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fld id="{7D094C6F-3F7C-4B3D-98CD-39BEB24163A0}" type="datetime1">
              <a:rPr lang="de-CH" smtClean="0"/>
              <a:t>28.09.2022</a:t>
            </a:fld>
            <a:endParaRPr lang="de-CH"/>
          </a:p>
        </p:txBody>
      </p:sp>
      <p:sp>
        <p:nvSpPr>
          <p:cNvPr id="4" name="Fußzeilenplatzhalter 3"/>
          <p:cNvSpPr>
            <a:spLocks noGrp="1"/>
          </p:cNvSpPr>
          <p:nvPr>
            <p:ph type="ftr" sz="quarter" idx="11"/>
          </p:nvPr>
        </p:nvSpPr>
        <p:spPr/>
        <p:txBody>
          <a:bodyPr/>
          <a:lstStyle/>
          <a:p>
            <a:r>
              <a:rPr lang="de-CH" smtClean="0"/>
              <a:t>Sozialamt Kanton Schaffhausen - Informationsveranstaltung vom 20.02.2020</a:t>
            </a:r>
            <a:endParaRPr lang="de-CH"/>
          </a:p>
        </p:txBody>
      </p:sp>
      <p:sp>
        <p:nvSpPr>
          <p:cNvPr id="5" name="Foliennummernplatzhalter 4"/>
          <p:cNvSpPr>
            <a:spLocks noGrp="1"/>
          </p:cNvSpPr>
          <p:nvPr>
            <p:ph type="sldNum" sz="quarter" idx="12"/>
          </p:nvPr>
        </p:nvSpPr>
        <p:spPr/>
        <p:txBody>
          <a:bodyPr/>
          <a:lstStyle/>
          <a:p>
            <a:fld id="{5F51502A-1918-45B1-83EE-0F7479D0B6AB}" type="slidenum">
              <a:rPr lang="de-CH" smtClean="0"/>
              <a:t>‹Nr.›</a:t>
            </a:fld>
            <a:endParaRPr lang="de-CH"/>
          </a:p>
        </p:txBody>
      </p:sp>
    </p:spTree>
    <p:extLst>
      <p:ext uri="{BB962C8B-B14F-4D97-AF65-F5344CB8AC3E}">
        <p14:creationId xmlns:p14="http://schemas.microsoft.com/office/powerpoint/2010/main" val="2560202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3A930CAA-D966-4374-A099-C8E90E179FEF}" type="datetime1">
              <a:rPr lang="de-CH" smtClean="0"/>
              <a:t>28.09.2022</a:t>
            </a:fld>
            <a:endParaRPr lang="de-CH"/>
          </a:p>
        </p:txBody>
      </p:sp>
      <p:sp>
        <p:nvSpPr>
          <p:cNvPr id="3" name="Fußzeilenplatzhalter 2"/>
          <p:cNvSpPr>
            <a:spLocks noGrp="1"/>
          </p:cNvSpPr>
          <p:nvPr>
            <p:ph type="ftr" sz="quarter" idx="11"/>
          </p:nvPr>
        </p:nvSpPr>
        <p:spPr/>
        <p:txBody>
          <a:bodyPr/>
          <a:lstStyle/>
          <a:p>
            <a:r>
              <a:rPr lang="de-CH" smtClean="0"/>
              <a:t>Sozialamt Kanton Schaffhausen - Informationsveranstaltung vom 20.02.2020</a:t>
            </a:r>
            <a:endParaRPr lang="de-CH"/>
          </a:p>
        </p:txBody>
      </p:sp>
      <p:sp>
        <p:nvSpPr>
          <p:cNvPr id="4" name="Foliennummernplatzhalter 3"/>
          <p:cNvSpPr>
            <a:spLocks noGrp="1"/>
          </p:cNvSpPr>
          <p:nvPr>
            <p:ph type="sldNum" sz="quarter" idx="12"/>
          </p:nvPr>
        </p:nvSpPr>
        <p:spPr/>
        <p:txBody>
          <a:bodyPr/>
          <a:lstStyle/>
          <a:p>
            <a:fld id="{5F51502A-1918-45B1-83EE-0F7479D0B6AB}" type="slidenum">
              <a:rPr lang="de-CH" smtClean="0"/>
              <a:t>‹Nr.›</a:t>
            </a:fld>
            <a:endParaRPr lang="de-CH"/>
          </a:p>
        </p:txBody>
      </p:sp>
    </p:spTree>
    <p:extLst>
      <p:ext uri="{BB962C8B-B14F-4D97-AF65-F5344CB8AC3E}">
        <p14:creationId xmlns:p14="http://schemas.microsoft.com/office/powerpoint/2010/main" val="92520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CH"/>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05682C9F-05FE-49C4-8974-6279CC92C0C6}" type="datetime1">
              <a:rPr lang="de-CH" smtClean="0"/>
              <a:t>28.09.2022</a:t>
            </a:fld>
            <a:endParaRPr lang="de-CH"/>
          </a:p>
        </p:txBody>
      </p:sp>
      <p:sp>
        <p:nvSpPr>
          <p:cNvPr id="6" name="Fußzeilenplatzhalter 5"/>
          <p:cNvSpPr>
            <a:spLocks noGrp="1"/>
          </p:cNvSpPr>
          <p:nvPr>
            <p:ph type="ftr" sz="quarter" idx="11"/>
          </p:nvPr>
        </p:nvSpPr>
        <p:spPr/>
        <p:txBody>
          <a:bodyPr/>
          <a:lstStyle/>
          <a:p>
            <a:r>
              <a:rPr lang="de-CH" smtClean="0"/>
              <a:t>Sozialamt Kanton Schaffhausen - Informationsveranstaltung vom 20.02.2020</a:t>
            </a:r>
            <a:endParaRPr lang="de-CH"/>
          </a:p>
        </p:txBody>
      </p:sp>
      <p:sp>
        <p:nvSpPr>
          <p:cNvPr id="7" name="Foliennummernplatzhalter 6"/>
          <p:cNvSpPr>
            <a:spLocks noGrp="1"/>
          </p:cNvSpPr>
          <p:nvPr>
            <p:ph type="sldNum" sz="quarter" idx="12"/>
          </p:nvPr>
        </p:nvSpPr>
        <p:spPr/>
        <p:txBody>
          <a:bodyPr/>
          <a:lstStyle/>
          <a:p>
            <a:fld id="{5F51502A-1918-45B1-83EE-0F7479D0B6AB}" type="slidenum">
              <a:rPr lang="de-CH" smtClean="0"/>
              <a:t>‹Nr.›</a:t>
            </a:fld>
            <a:endParaRPr lang="de-CH"/>
          </a:p>
        </p:txBody>
      </p:sp>
    </p:spTree>
    <p:extLst>
      <p:ext uri="{BB962C8B-B14F-4D97-AF65-F5344CB8AC3E}">
        <p14:creationId xmlns:p14="http://schemas.microsoft.com/office/powerpoint/2010/main" val="3762160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CH"/>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DF6F8DE6-5060-4B21-AD1D-0E58F502C849}" type="datetime1">
              <a:rPr lang="de-CH" smtClean="0"/>
              <a:t>28.09.2022</a:t>
            </a:fld>
            <a:endParaRPr lang="de-CH"/>
          </a:p>
        </p:txBody>
      </p:sp>
      <p:sp>
        <p:nvSpPr>
          <p:cNvPr id="6" name="Fußzeilenplatzhalter 5"/>
          <p:cNvSpPr>
            <a:spLocks noGrp="1"/>
          </p:cNvSpPr>
          <p:nvPr>
            <p:ph type="ftr" sz="quarter" idx="11"/>
          </p:nvPr>
        </p:nvSpPr>
        <p:spPr/>
        <p:txBody>
          <a:bodyPr/>
          <a:lstStyle/>
          <a:p>
            <a:r>
              <a:rPr lang="de-CH" smtClean="0"/>
              <a:t>Sozialamt Kanton Schaffhausen - Informationsveranstaltung vom 20.02.2020</a:t>
            </a:r>
            <a:endParaRPr lang="de-CH"/>
          </a:p>
        </p:txBody>
      </p:sp>
      <p:sp>
        <p:nvSpPr>
          <p:cNvPr id="7" name="Foliennummernplatzhalter 6"/>
          <p:cNvSpPr>
            <a:spLocks noGrp="1"/>
          </p:cNvSpPr>
          <p:nvPr>
            <p:ph type="sldNum" sz="quarter" idx="12"/>
          </p:nvPr>
        </p:nvSpPr>
        <p:spPr/>
        <p:txBody>
          <a:bodyPr/>
          <a:lstStyle/>
          <a:p>
            <a:fld id="{5F51502A-1918-45B1-83EE-0F7479D0B6AB}" type="slidenum">
              <a:rPr lang="de-CH" smtClean="0"/>
              <a:t>‹Nr.›</a:t>
            </a:fld>
            <a:endParaRPr lang="de-CH"/>
          </a:p>
        </p:txBody>
      </p:sp>
    </p:spTree>
    <p:extLst>
      <p:ext uri="{BB962C8B-B14F-4D97-AF65-F5344CB8AC3E}">
        <p14:creationId xmlns:p14="http://schemas.microsoft.com/office/powerpoint/2010/main" val="230055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CH"/>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D24D11-963A-4D22-A957-2E141F9FA2F8}" type="datetime1">
              <a:rPr lang="de-CH" smtClean="0"/>
              <a:t>28.09.2022</a:t>
            </a:fld>
            <a:endParaRPr lang="de-CH"/>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CH" smtClean="0"/>
              <a:t>Sozialamt Kanton Schaffhausen - Informationsveranstaltung vom 20.02.2020</a:t>
            </a:r>
            <a:endParaRPr lang="de-CH"/>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51502A-1918-45B1-83EE-0F7479D0B6AB}" type="slidenum">
              <a:rPr lang="de-CH" smtClean="0"/>
              <a:t>‹Nr.›</a:t>
            </a:fld>
            <a:endParaRPr lang="de-CH"/>
          </a:p>
        </p:txBody>
      </p:sp>
    </p:spTree>
    <p:extLst>
      <p:ext uri="{BB962C8B-B14F-4D97-AF65-F5344CB8AC3E}">
        <p14:creationId xmlns:p14="http://schemas.microsoft.com/office/powerpoint/2010/main" val="40879343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CH"/>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3C2EA0-207F-4274-BE51-783CCF978F20}" type="datetimeFigureOut">
              <a:rPr lang="de-CH" smtClean="0"/>
              <a:t>28.09.2022</a:t>
            </a:fld>
            <a:endParaRPr lang="de-CH"/>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B28C93-AF84-43CA-89DE-8F3F9A58DA2C}" type="slidenum">
              <a:rPr lang="de-CH" smtClean="0"/>
              <a:t>‹Nr.›</a:t>
            </a:fld>
            <a:endParaRPr lang="de-CH"/>
          </a:p>
        </p:txBody>
      </p:sp>
    </p:spTree>
    <p:extLst>
      <p:ext uri="{BB962C8B-B14F-4D97-AF65-F5344CB8AC3E}">
        <p14:creationId xmlns:p14="http://schemas.microsoft.com/office/powerpoint/2010/main" val="3465193967"/>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sfbvg.ch/aufgaben/suche-nach-guthaben/online-formular"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786580" y="1041400"/>
            <a:ext cx="11229711" cy="2387600"/>
          </a:xfrm>
        </p:spPr>
        <p:txBody>
          <a:bodyPr>
            <a:normAutofit/>
          </a:bodyPr>
          <a:lstStyle/>
          <a:p>
            <a:pPr algn="l"/>
            <a:r>
              <a:rPr lang="de-CH" sz="5000" b="1" dirty="0" smtClean="0">
                <a:cs typeface="Aharoni" panose="02010803020104030203" pitchFamily="2" charset="-79"/>
              </a:rPr>
              <a:t>INFORMATIONSVERANSTALTUNG PENSIONSKASSE UND ALIMENTENHILFE</a:t>
            </a:r>
            <a:endParaRPr lang="de-CH" sz="5000" b="1" dirty="0">
              <a:cs typeface="Aharoni" panose="02010803020104030203" pitchFamily="2" charset="-79"/>
            </a:endParaRPr>
          </a:p>
        </p:txBody>
      </p:sp>
      <p:sp>
        <p:nvSpPr>
          <p:cNvPr id="3" name="Untertitel 2"/>
          <p:cNvSpPr>
            <a:spLocks noGrp="1"/>
          </p:cNvSpPr>
          <p:nvPr>
            <p:ph type="subTitle" idx="1"/>
          </p:nvPr>
        </p:nvSpPr>
        <p:spPr>
          <a:xfrm>
            <a:off x="786581" y="3616786"/>
            <a:ext cx="10525432" cy="1655762"/>
          </a:xfrm>
        </p:spPr>
        <p:txBody>
          <a:bodyPr/>
          <a:lstStyle/>
          <a:p>
            <a:pPr algn="just"/>
            <a:r>
              <a:rPr lang="de-CH" dirty="0" smtClean="0">
                <a:latin typeface="+mj-lt"/>
                <a:cs typeface="Aharoni" panose="02010803020104030203" pitchFamily="2" charset="-79"/>
              </a:rPr>
              <a:t>von Christina Ehrat</a:t>
            </a:r>
          </a:p>
          <a:p>
            <a:pPr algn="just"/>
            <a:r>
              <a:rPr lang="de-CH" dirty="0" smtClean="0">
                <a:latin typeface="+mj-lt"/>
                <a:cs typeface="Aharoni" panose="02010803020104030203" pitchFamily="2" charset="-79"/>
              </a:rPr>
              <a:t>(</a:t>
            </a:r>
            <a:r>
              <a:rPr lang="de-CH" dirty="0" err="1" smtClean="0">
                <a:latin typeface="+mj-lt"/>
                <a:cs typeface="Aharoni" panose="02010803020104030203" pitchFamily="2" charset="-79"/>
              </a:rPr>
              <a:t>Stv</a:t>
            </a:r>
            <a:r>
              <a:rPr lang="de-CH" dirty="0" smtClean="0">
                <a:latin typeface="+mj-lt"/>
                <a:cs typeface="Aharoni" panose="02010803020104030203" pitchFamily="2" charset="-79"/>
              </a:rPr>
              <a:t>. Dienststellenleiterin und Leiterin Rechtsdienst, Sozialamt Schaffhausen)</a:t>
            </a:r>
            <a:endParaRPr lang="de-CH" dirty="0">
              <a:latin typeface="+mj-lt"/>
              <a:cs typeface="Aharoni" panose="02010803020104030203" pitchFamily="2" charset="-79"/>
            </a:endParaRPr>
          </a:p>
        </p:txBody>
      </p:sp>
      <p:pic>
        <p:nvPicPr>
          <p:cNvPr id="4" name="Grafi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88488" y="247700"/>
            <a:ext cx="2800741" cy="943107"/>
          </a:xfrm>
          <a:prstGeom prst="rect">
            <a:avLst/>
          </a:prstGeom>
        </p:spPr>
      </p:pic>
      <p:sp>
        <p:nvSpPr>
          <p:cNvPr id="5" name="Rechteck 4"/>
          <p:cNvSpPr/>
          <p:nvPr/>
        </p:nvSpPr>
        <p:spPr>
          <a:xfrm>
            <a:off x="786580" y="414917"/>
            <a:ext cx="2692116" cy="977191"/>
          </a:xfrm>
          <a:prstGeom prst="rect">
            <a:avLst/>
          </a:prstGeom>
        </p:spPr>
        <p:txBody>
          <a:bodyPr wrap="square">
            <a:spAutoFit/>
          </a:bodyPr>
          <a:lstStyle/>
          <a:p>
            <a:pPr>
              <a:spcAft>
                <a:spcPts val="0"/>
              </a:spcAft>
            </a:pPr>
            <a:r>
              <a:rPr lang="de-CH" sz="1100" b="1" dirty="0">
                <a:latin typeface="Arial" panose="020B0604020202020204" pitchFamily="34" charset="0"/>
                <a:ea typeface="Times New Roman" panose="02020603050405020304" pitchFamily="18" charset="0"/>
              </a:rPr>
              <a:t>Kanton Schaffhausen</a:t>
            </a:r>
            <a:endParaRPr lang="de-CH" sz="1100" dirty="0">
              <a:latin typeface="Times New Roman" panose="02020603050405020304" pitchFamily="18" charset="0"/>
              <a:ea typeface="Times New Roman" panose="02020603050405020304" pitchFamily="18" charset="0"/>
            </a:endParaRPr>
          </a:p>
          <a:p>
            <a:pPr>
              <a:spcAft>
                <a:spcPts val="0"/>
              </a:spcAft>
            </a:pPr>
            <a:r>
              <a:rPr lang="de-CH" sz="1100" b="1" dirty="0">
                <a:latin typeface="Arial" panose="020B0604020202020204" pitchFamily="34" charset="0"/>
                <a:ea typeface="Times New Roman" panose="02020603050405020304" pitchFamily="18" charset="0"/>
              </a:rPr>
              <a:t>Sozialamt</a:t>
            </a:r>
            <a:endParaRPr lang="de-CH" sz="1100" dirty="0">
              <a:latin typeface="Times New Roman" panose="02020603050405020304" pitchFamily="18" charset="0"/>
              <a:ea typeface="Times New Roman" panose="02020603050405020304" pitchFamily="18" charset="0"/>
            </a:endParaRPr>
          </a:p>
          <a:p>
            <a:pPr>
              <a:spcBef>
                <a:spcPts val="300"/>
              </a:spcBef>
              <a:spcAft>
                <a:spcPts val="0"/>
              </a:spcAft>
            </a:pPr>
            <a:r>
              <a:rPr lang="de-CH" sz="1100" dirty="0">
                <a:latin typeface="Arial" panose="020B0604020202020204" pitchFamily="34" charset="0"/>
                <a:ea typeface="Times New Roman" panose="02020603050405020304" pitchFamily="18" charset="0"/>
              </a:rPr>
              <a:t>Walther </a:t>
            </a:r>
            <a:r>
              <a:rPr lang="de-CH" sz="1100" dirty="0" err="1">
                <a:latin typeface="Arial" panose="020B0604020202020204" pitchFamily="34" charset="0"/>
                <a:ea typeface="Times New Roman" panose="02020603050405020304" pitchFamily="18" charset="0"/>
              </a:rPr>
              <a:t>Bringolf</a:t>
            </a:r>
            <a:r>
              <a:rPr lang="de-CH" sz="1100" dirty="0">
                <a:latin typeface="Arial" panose="020B0604020202020204" pitchFamily="34" charset="0"/>
                <a:ea typeface="Times New Roman" panose="02020603050405020304" pitchFamily="18" charset="0"/>
              </a:rPr>
              <a:t> Platz 4/Postfach 313</a:t>
            </a:r>
          </a:p>
          <a:p>
            <a:pPr>
              <a:spcAft>
                <a:spcPts val="0"/>
              </a:spcAft>
            </a:pPr>
            <a:r>
              <a:rPr lang="en-GB" sz="1100" dirty="0" smtClean="0">
                <a:latin typeface="Arial" panose="020B0604020202020204" pitchFamily="34" charset="0"/>
                <a:ea typeface="Times New Roman" panose="02020603050405020304" pitchFamily="18" charset="0"/>
              </a:rPr>
              <a:t>CH-8200 </a:t>
            </a:r>
            <a:r>
              <a:rPr lang="en-GB" sz="1100" dirty="0">
                <a:latin typeface="Arial" panose="020B0604020202020204" pitchFamily="34" charset="0"/>
                <a:ea typeface="Times New Roman" panose="02020603050405020304" pitchFamily="18" charset="0"/>
              </a:rPr>
              <a:t>Schaffhausen</a:t>
            </a:r>
            <a:endParaRPr lang="de-CH" sz="1100" dirty="0">
              <a:latin typeface="Arial" panose="020B0604020202020204" pitchFamily="34" charset="0"/>
              <a:ea typeface="Times New Roman" panose="02020603050405020304" pitchFamily="18" charset="0"/>
            </a:endParaRPr>
          </a:p>
          <a:p>
            <a:pPr>
              <a:spcAft>
                <a:spcPts val="0"/>
              </a:spcAft>
            </a:pPr>
            <a:r>
              <a:rPr lang="de-CH" sz="1100" dirty="0">
                <a:latin typeface="Arial" panose="020B0604020202020204" pitchFamily="34" charset="0"/>
                <a:ea typeface="Times New Roman" panose="02020603050405020304" pitchFamily="18" charset="0"/>
              </a:rPr>
              <a:t>www.sh.ch</a:t>
            </a:r>
            <a:endParaRPr lang="de-CH" sz="11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6214266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el 3"/>
          <p:cNvSpPr>
            <a:spLocks noGrp="1"/>
          </p:cNvSpPr>
          <p:nvPr>
            <p:ph type="ctrTitle"/>
          </p:nvPr>
        </p:nvSpPr>
        <p:spPr/>
        <p:txBody>
          <a:bodyPr>
            <a:normAutofit/>
          </a:bodyPr>
          <a:lstStyle/>
          <a:p>
            <a:r>
              <a:rPr lang="de-CH" b="1" dirty="0" smtClean="0"/>
              <a:t>Herzlichen Dank für Ihre Aufmerksamkeit!</a:t>
            </a:r>
            <a:endParaRPr lang="de-CH" b="1" dirty="0"/>
          </a:p>
        </p:txBody>
      </p:sp>
      <p:sp>
        <p:nvSpPr>
          <p:cNvPr id="5" name="Untertitel 4"/>
          <p:cNvSpPr>
            <a:spLocks noGrp="1"/>
          </p:cNvSpPr>
          <p:nvPr>
            <p:ph type="subTitle" idx="1"/>
          </p:nvPr>
        </p:nvSpPr>
        <p:spPr/>
        <p:txBody>
          <a:bodyPr/>
          <a:lstStyle/>
          <a:p>
            <a:endParaRPr lang="de-CH" dirty="0"/>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8488" y="247700"/>
            <a:ext cx="2800741" cy="943107"/>
          </a:xfrm>
          <a:prstGeom prst="rect">
            <a:avLst/>
          </a:prstGeom>
        </p:spPr>
      </p:pic>
      <p:sp>
        <p:nvSpPr>
          <p:cNvPr id="7" name="Rechteck 6"/>
          <p:cNvSpPr/>
          <p:nvPr/>
        </p:nvSpPr>
        <p:spPr>
          <a:xfrm>
            <a:off x="786580" y="414917"/>
            <a:ext cx="2692116" cy="977191"/>
          </a:xfrm>
          <a:prstGeom prst="rect">
            <a:avLst/>
          </a:prstGeom>
        </p:spPr>
        <p:txBody>
          <a:bodyPr wrap="square">
            <a:spAutoFit/>
          </a:bodyPr>
          <a:lstStyle/>
          <a:p>
            <a:pPr>
              <a:spcAft>
                <a:spcPts val="0"/>
              </a:spcAft>
            </a:pPr>
            <a:r>
              <a:rPr lang="de-CH" sz="1100" b="1" dirty="0">
                <a:latin typeface="Arial" panose="020B0604020202020204" pitchFamily="34" charset="0"/>
                <a:ea typeface="Times New Roman" panose="02020603050405020304" pitchFamily="18" charset="0"/>
              </a:rPr>
              <a:t>Kanton Schaffhausen</a:t>
            </a:r>
            <a:endParaRPr lang="de-CH" sz="1100" dirty="0">
              <a:latin typeface="Times New Roman" panose="02020603050405020304" pitchFamily="18" charset="0"/>
              <a:ea typeface="Times New Roman" panose="02020603050405020304" pitchFamily="18" charset="0"/>
            </a:endParaRPr>
          </a:p>
          <a:p>
            <a:pPr>
              <a:spcAft>
                <a:spcPts val="0"/>
              </a:spcAft>
            </a:pPr>
            <a:r>
              <a:rPr lang="de-CH" sz="1100" b="1" dirty="0">
                <a:latin typeface="Arial" panose="020B0604020202020204" pitchFamily="34" charset="0"/>
                <a:ea typeface="Times New Roman" panose="02020603050405020304" pitchFamily="18" charset="0"/>
              </a:rPr>
              <a:t>Sozialamt</a:t>
            </a:r>
            <a:endParaRPr lang="de-CH" sz="1100" dirty="0">
              <a:latin typeface="Times New Roman" panose="02020603050405020304" pitchFamily="18" charset="0"/>
              <a:ea typeface="Times New Roman" panose="02020603050405020304" pitchFamily="18" charset="0"/>
            </a:endParaRPr>
          </a:p>
          <a:p>
            <a:pPr>
              <a:spcBef>
                <a:spcPts val="300"/>
              </a:spcBef>
              <a:spcAft>
                <a:spcPts val="0"/>
              </a:spcAft>
            </a:pPr>
            <a:r>
              <a:rPr lang="de-CH" sz="1100" dirty="0">
                <a:latin typeface="Arial" panose="020B0604020202020204" pitchFamily="34" charset="0"/>
                <a:ea typeface="Times New Roman" panose="02020603050405020304" pitchFamily="18" charset="0"/>
              </a:rPr>
              <a:t>Walther </a:t>
            </a:r>
            <a:r>
              <a:rPr lang="de-CH" sz="1100" dirty="0" err="1">
                <a:latin typeface="Arial" panose="020B0604020202020204" pitchFamily="34" charset="0"/>
                <a:ea typeface="Times New Roman" panose="02020603050405020304" pitchFamily="18" charset="0"/>
              </a:rPr>
              <a:t>Bringolf</a:t>
            </a:r>
            <a:r>
              <a:rPr lang="de-CH" sz="1100" dirty="0">
                <a:latin typeface="Arial" panose="020B0604020202020204" pitchFamily="34" charset="0"/>
                <a:ea typeface="Times New Roman" panose="02020603050405020304" pitchFamily="18" charset="0"/>
              </a:rPr>
              <a:t> Platz 4/Postfach 313</a:t>
            </a:r>
          </a:p>
          <a:p>
            <a:pPr>
              <a:spcAft>
                <a:spcPts val="0"/>
              </a:spcAft>
            </a:pPr>
            <a:r>
              <a:rPr lang="en-GB" sz="1100" dirty="0">
                <a:latin typeface="Arial" panose="020B0604020202020204" pitchFamily="34" charset="0"/>
                <a:ea typeface="Times New Roman" panose="02020603050405020304" pitchFamily="18" charset="0"/>
              </a:rPr>
              <a:t>CH-8201 Schaffhausen</a:t>
            </a:r>
            <a:endParaRPr lang="de-CH" sz="1100" dirty="0">
              <a:latin typeface="Arial" panose="020B0604020202020204" pitchFamily="34" charset="0"/>
              <a:ea typeface="Times New Roman" panose="02020603050405020304" pitchFamily="18" charset="0"/>
            </a:endParaRPr>
          </a:p>
          <a:p>
            <a:pPr>
              <a:spcAft>
                <a:spcPts val="0"/>
              </a:spcAft>
            </a:pPr>
            <a:r>
              <a:rPr lang="de-CH" sz="1100" dirty="0">
                <a:latin typeface="Arial" panose="020B0604020202020204" pitchFamily="34" charset="0"/>
                <a:ea typeface="Times New Roman" panose="02020603050405020304" pitchFamily="18" charset="0"/>
              </a:rPr>
              <a:t>www.sh.ch</a:t>
            </a:r>
            <a:endParaRPr lang="de-CH" sz="11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0104598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smtClean="0"/>
              <a:t>Einleitung</a:t>
            </a:r>
            <a:endParaRPr lang="de-CH" b="1" dirty="0"/>
          </a:p>
        </p:txBody>
      </p:sp>
      <p:sp>
        <p:nvSpPr>
          <p:cNvPr id="3" name="Inhaltsplatzhalter 2"/>
          <p:cNvSpPr>
            <a:spLocks noGrp="1"/>
          </p:cNvSpPr>
          <p:nvPr>
            <p:ph idx="1"/>
          </p:nvPr>
        </p:nvSpPr>
        <p:spPr>
          <a:xfrm>
            <a:off x="838200" y="1538576"/>
            <a:ext cx="10515600" cy="4638387"/>
          </a:xfrm>
        </p:spPr>
        <p:txBody>
          <a:bodyPr>
            <a:noAutofit/>
          </a:bodyPr>
          <a:lstStyle/>
          <a:p>
            <a:pPr marL="0" indent="0">
              <a:buNone/>
            </a:pPr>
            <a:r>
              <a:rPr lang="de-DE" sz="2400" b="1" dirty="0" smtClean="0"/>
              <a:t>Ab </a:t>
            </a:r>
            <a:r>
              <a:rPr lang="de-DE" sz="2400" b="1" dirty="0"/>
              <a:t>dem 1. Januar 2022 gelten neue Meldepflichten für die Fachstellen der Inkassohilfe und die Vorsorge- und </a:t>
            </a:r>
            <a:r>
              <a:rPr lang="de-DE" sz="2400" b="1" dirty="0" smtClean="0"/>
              <a:t>Freizügigkeitseinrichtungen.</a:t>
            </a:r>
          </a:p>
          <a:p>
            <a:pPr marL="0" indent="0">
              <a:buNone/>
            </a:pPr>
            <a:endParaRPr lang="de-DE" sz="2400" b="1" dirty="0"/>
          </a:p>
          <a:p>
            <a:pPr marL="0" indent="0">
              <a:buNone/>
            </a:pPr>
            <a:r>
              <a:rPr lang="de-DE" sz="2400" b="1" dirty="0"/>
              <a:t>Es geht um Personen, die ihre Unterhaltspflicht nicht erfüllen. Wenn z.B. jemand die geschuldeten Alimente für Kinder nicht bezahlt, so soll verhindert werden, dass diese Person Kapital aus ihrer beruflichen Vorsorge bezieht und das Geld unbemerkt beiseiteschaffen kann. Um Missverständnisse im Meldeverfahren zu vermeiden, müssen die Fachstellen und die Einrichtungen künftig die vom </a:t>
            </a:r>
            <a:r>
              <a:rPr lang="de-DE" sz="2400" b="1" dirty="0" smtClean="0"/>
              <a:t>Eid-</a:t>
            </a:r>
            <a:r>
              <a:rPr lang="de-DE" sz="2400" b="1" dirty="0" err="1" smtClean="0"/>
              <a:t>genössischen</a:t>
            </a:r>
            <a:r>
              <a:rPr lang="de-DE" sz="2400" b="1" dirty="0" smtClean="0"/>
              <a:t> </a:t>
            </a:r>
            <a:r>
              <a:rPr lang="de-DE" sz="2400" b="1" dirty="0"/>
              <a:t>Departement des Inneren (EDI) verfassten Formulare für die </a:t>
            </a:r>
            <a:r>
              <a:rPr lang="de-DE" sz="2400" b="1" dirty="0" smtClean="0"/>
              <a:t>Mel-</a:t>
            </a:r>
            <a:r>
              <a:rPr lang="de-DE" sz="2400" b="1" dirty="0" err="1" smtClean="0"/>
              <a:t>dungen</a:t>
            </a:r>
            <a:r>
              <a:rPr lang="de-DE" sz="2400" b="1" dirty="0" smtClean="0"/>
              <a:t> </a:t>
            </a:r>
            <a:r>
              <a:rPr lang="de-DE" sz="2400" b="1" dirty="0"/>
              <a:t>benutzen</a:t>
            </a:r>
            <a:r>
              <a:rPr lang="de-DE" sz="2400" b="1" dirty="0" smtClean="0"/>
              <a:t>.</a:t>
            </a:r>
            <a:endParaRPr lang="de-DE" sz="2400" b="1" dirty="0"/>
          </a:p>
        </p:txBody>
      </p:sp>
      <p:sp>
        <p:nvSpPr>
          <p:cNvPr id="4" name="Fußzeilenplatzhalter 3"/>
          <p:cNvSpPr>
            <a:spLocks noGrp="1"/>
          </p:cNvSpPr>
          <p:nvPr>
            <p:ph type="ftr" sz="quarter" idx="11"/>
          </p:nvPr>
        </p:nvSpPr>
        <p:spPr/>
        <p:txBody>
          <a:bodyPr/>
          <a:lstStyle/>
          <a:p>
            <a:r>
              <a:rPr lang="de-CH" dirty="0" smtClean="0"/>
              <a:t>Sozialamt Kanton Schaffhausen - Informationsveranstaltung vom </a:t>
            </a:r>
            <a:r>
              <a:rPr lang="de-CH" dirty="0" smtClean="0"/>
              <a:t>28.09.2022</a:t>
            </a:r>
            <a:endParaRPr lang="de-CH" dirty="0"/>
          </a:p>
        </p:txBody>
      </p:sp>
      <p:sp>
        <p:nvSpPr>
          <p:cNvPr id="5" name="Foliennummernplatzhalter 4"/>
          <p:cNvSpPr>
            <a:spLocks noGrp="1"/>
          </p:cNvSpPr>
          <p:nvPr>
            <p:ph type="sldNum" sz="quarter" idx="12"/>
          </p:nvPr>
        </p:nvSpPr>
        <p:spPr/>
        <p:txBody>
          <a:bodyPr/>
          <a:lstStyle/>
          <a:p>
            <a:fld id="{5F51502A-1918-45B1-83EE-0F7479D0B6AB}" type="slidenum">
              <a:rPr lang="de-CH" smtClean="0"/>
              <a:t>2</a:t>
            </a:fld>
            <a:endParaRPr lang="de-CH"/>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3059" y="480297"/>
            <a:ext cx="2800741" cy="943107"/>
          </a:xfrm>
          <a:prstGeom prst="rect">
            <a:avLst/>
          </a:prstGeom>
        </p:spPr>
      </p:pic>
    </p:spTree>
    <p:extLst>
      <p:ext uri="{BB962C8B-B14F-4D97-AF65-F5344CB8AC3E}">
        <p14:creationId xmlns:p14="http://schemas.microsoft.com/office/powerpoint/2010/main" val="39782000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smtClean="0"/>
              <a:t>Einleitung</a:t>
            </a:r>
            <a:endParaRPr lang="de-CH" b="1" dirty="0"/>
          </a:p>
        </p:txBody>
      </p:sp>
      <p:sp>
        <p:nvSpPr>
          <p:cNvPr id="3" name="Inhaltsplatzhalter 2"/>
          <p:cNvSpPr>
            <a:spLocks noGrp="1"/>
          </p:cNvSpPr>
          <p:nvPr>
            <p:ph idx="1"/>
          </p:nvPr>
        </p:nvSpPr>
        <p:spPr>
          <a:xfrm>
            <a:off x="838200" y="1538576"/>
            <a:ext cx="10515600" cy="4638387"/>
          </a:xfrm>
        </p:spPr>
        <p:txBody>
          <a:bodyPr>
            <a:noAutofit/>
          </a:bodyPr>
          <a:lstStyle/>
          <a:p>
            <a:pPr marL="0" indent="0">
              <a:buNone/>
            </a:pPr>
            <a:r>
              <a:rPr lang="de-DE" sz="2400" b="1" dirty="0" smtClean="0"/>
              <a:t>Die </a:t>
            </a:r>
            <a:r>
              <a:rPr lang="de-DE" sz="2400" b="1" dirty="0"/>
              <a:t>Fachstellen der Inkassohilfe können den Vorsorge- und Freizügigkeitseinrichtungen Personen melden, die ihre </a:t>
            </a:r>
            <a:r>
              <a:rPr lang="de-DE" sz="2400" b="1" dirty="0" smtClean="0"/>
              <a:t>Unter-</a:t>
            </a:r>
            <a:r>
              <a:rPr lang="de-DE" sz="2400" b="1" dirty="0" err="1" smtClean="0"/>
              <a:t>haltspflicht</a:t>
            </a:r>
            <a:r>
              <a:rPr lang="de-DE" sz="2400" b="1" dirty="0" smtClean="0"/>
              <a:t> </a:t>
            </a:r>
            <a:r>
              <a:rPr lang="de-DE" sz="2400" b="1" dirty="0"/>
              <a:t>vernachlässigen. Die Pensionskasse ist in der Folge verpflichtet, die Fachstelle umgehend über die Fälligkeit einer Auszahlung in Kapitalform zu informieren. So kann die Inkassobehörde rechtzeitig rechtliche Schritte einleiten, um die Unterhaltsforderungen zu sichern</a:t>
            </a:r>
            <a:r>
              <a:rPr lang="de-DE" sz="2400" b="1" dirty="0" smtClean="0"/>
              <a:t>.</a:t>
            </a:r>
            <a:endParaRPr lang="de-DE" sz="2400" b="1" dirty="0"/>
          </a:p>
        </p:txBody>
      </p:sp>
      <p:sp>
        <p:nvSpPr>
          <p:cNvPr id="4" name="Fußzeilenplatzhalter 3"/>
          <p:cNvSpPr>
            <a:spLocks noGrp="1"/>
          </p:cNvSpPr>
          <p:nvPr>
            <p:ph type="ftr" sz="quarter" idx="11"/>
          </p:nvPr>
        </p:nvSpPr>
        <p:spPr/>
        <p:txBody>
          <a:bodyPr/>
          <a:lstStyle/>
          <a:p>
            <a:r>
              <a:rPr lang="de-CH" dirty="0" smtClean="0"/>
              <a:t>Sozialamt Kanton Schaffhausen - Informationsveranstaltung vom </a:t>
            </a:r>
            <a:r>
              <a:rPr lang="de-CH" dirty="0" smtClean="0"/>
              <a:t>28.09.2022</a:t>
            </a:r>
            <a:endParaRPr lang="de-CH" dirty="0"/>
          </a:p>
        </p:txBody>
      </p:sp>
      <p:sp>
        <p:nvSpPr>
          <p:cNvPr id="5" name="Foliennummernplatzhalter 4"/>
          <p:cNvSpPr>
            <a:spLocks noGrp="1"/>
          </p:cNvSpPr>
          <p:nvPr>
            <p:ph type="sldNum" sz="quarter" idx="12"/>
          </p:nvPr>
        </p:nvSpPr>
        <p:spPr/>
        <p:txBody>
          <a:bodyPr/>
          <a:lstStyle/>
          <a:p>
            <a:fld id="{5F51502A-1918-45B1-83EE-0F7479D0B6AB}" type="slidenum">
              <a:rPr lang="de-CH" smtClean="0"/>
              <a:t>3</a:t>
            </a:fld>
            <a:endParaRPr lang="de-CH"/>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3059" y="480297"/>
            <a:ext cx="2800741" cy="943107"/>
          </a:xfrm>
          <a:prstGeom prst="rect">
            <a:avLst/>
          </a:prstGeom>
        </p:spPr>
      </p:pic>
    </p:spTree>
    <p:extLst>
      <p:ext uri="{BB962C8B-B14F-4D97-AF65-F5344CB8AC3E}">
        <p14:creationId xmlns:p14="http://schemas.microsoft.com/office/powerpoint/2010/main" val="36020265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smtClean="0"/>
              <a:t>Einleitung</a:t>
            </a:r>
            <a:endParaRPr lang="de-CH" b="1" dirty="0"/>
          </a:p>
        </p:txBody>
      </p:sp>
      <p:sp>
        <p:nvSpPr>
          <p:cNvPr id="3" name="Inhaltsplatzhalter 2"/>
          <p:cNvSpPr>
            <a:spLocks noGrp="1"/>
          </p:cNvSpPr>
          <p:nvPr>
            <p:ph idx="1"/>
          </p:nvPr>
        </p:nvSpPr>
        <p:spPr>
          <a:xfrm>
            <a:off x="838200" y="1423404"/>
            <a:ext cx="10515600" cy="4753559"/>
          </a:xfrm>
        </p:spPr>
        <p:txBody>
          <a:bodyPr>
            <a:noAutofit/>
          </a:bodyPr>
          <a:lstStyle/>
          <a:p>
            <a:pPr marL="0" indent="0">
              <a:buNone/>
            </a:pPr>
            <a:r>
              <a:rPr lang="de-DE" sz="2400" b="1" dirty="0" smtClean="0"/>
              <a:t>Die </a:t>
            </a:r>
            <a:r>
              <a:rPr lang="de-DE" sz="2400" b="1" dirty="0"/>
              <a:t>Pensionskasse muss </a:t>
            </a:r>
            <a:r>
              <a:rPr lang="de-DE" sz="2400" b="1" dirty="0" smtClean="0"/>
              <a:t>die </a:t>
            </a:r>
            <a:r>
              <a:rPr lang="de-DE" sz="2400" b="1" dirty="0"/>
              <a:t>Fachstellen umgehend </a:t>
            </a:r>
            <a:r>
              <a:rPr lang="de-DE" sz="2400" b="1" dirty="0" smtClean="0"/>
              <a:t>informieren</a:t>
            </a:r>
            <a:r>
              <a:rPr lang="de-DE" sz="2400" b="1" dirty="0"/>
              <a:t>, wenn eine </a:t>
            </a:r>
            <a:r>
              <a:rPr lang="de-DE" sz="2400" b="1" dirty="0" smtClean="0"/>
              <a:t>ein-malige </a:t>
            </a:r>
            <a:r>
              <a:rPr lang="de-DE" sz="2400" b="1" dirty="0"/>
              <a:t>Kapitalabfindung von mindestens CHF 1000 oder eine Barauszahlung nach FZG von mindestens CHF 1000 erfolgen soll oder wenn Vorsorgeguthaben im Rahmen der </a:t>
            </a:r>
            <a:r>
              <a:rPr lang="de-DE" sz="2400" b="1" dirty="0" smtClean="0"/>
              <a:t>Wohneigentumsförderung </a:t>
            </a:r>
            <a:r>
              <a:rPr lang="de-DE" sz="2400" b="1" dirty="0"/>
              <a:t>ausbezahlt, </a:t>
            </a:r>
            <a:r>
              <a:rPr lang="de-DE" sz="2400" b="1" dirty="0" smtClean="0"/>
              <a:t>verpfändet </a:t>
            </a:r>
            <a:r>
              <a:rPr lang="de-DE" sz="2400" b="1" dirty="0"/>
              <a:t>oder verwertet werden soll (Art. 40 Abs. 3 und 4 BVG; Art. 24fbis Abs. 4 und 5 FZG) und </a:t>
            </a:r>
            <a:r>
              <a:rPr lang="de-DE" sz="2400" b="1" dirty="0" smtClean="0"/>
              <a:t>sicher-stellen</a:t>
            </a:r>
            <a:r>
              <a:rPr lang="de-DE" sz="2400" b="1" dirty="0"/>
              <a:t>, dass keine Kapitalauszahlungen an gemeldete Personen erfolgen, ohne dass eine Meldung an die </a:t>
            </a:r>
            <a:r>
              <a:rPr lang="de-DE" sz="2400" b="1" dirty="0" smtClean="0"/>
              <a:t>Fachstelle </a:t>
            </a:r>
            <a:r>
              <a:rPr lang="de-DE" sz="2400" b="1" dirty="0"/>
              <a:t>vorangegangen ist. </a:t>
            </a:r>
            <a:endParaRPr lang="de-DE" sz="2400" b="1" dirty="0" smtClean="0"/>
          </a:p>
          <a:p>
            <a:pPr marL="0" indent="0">
              <a:buNone/>
            </a:pPr>
            <a:r>
              <a:rPr lang="de-DE" sz="2400" b="1" dirty="0" smtClean="0"/>
              <a:t>Im </a:t>
            </a:r>
            <a:r>
              <a:rPr lang="de-DE" sz="2400" b="1" dirty="0"/>
              <a:t>Falle von </a:t>
            </a:r>
            <a:r>
              <a:rPr lang="de-DE" sz="2400" b="1" dirty="0" err="1"/>
              <a:t>Wohneingentumsvorbezügen</a:t>
            </a:r>
            <a:r>
              <a:rPr lang="de-DE" sz="2400" b="1" dirty="0"/>
              <a:t> und Auszahlungen von Alters-, </a:t>
            </a:r>
            <a:r>
              <a:rPr lang="de-DE" sz="2400" b="1" dirty="0" err="1" smtClean="0"/>
              <a:t>Invali-denleistungen</a:t>
            </a:r>
            <a:r>
              <a:rPr lang="de-DE" sz="2400" b="1" dirty="0" smtClean="0"/>
              <a:t> </a:t>
            </a:r>
            <a:r>
              <a:rPr lang="de-DE" sz="2400" b="1" dirty="0"/>
              <a:t>oder </a:t>
            </a:r>
            <a:r>
              <a:rPr lang="de-DE" sz="2400" b="1" dirty="0" smtClean="0"/>
              <a:t>Freizügigkeitsleistungen </a:t>
            </a:r>
            <a:r>
              <a:rPr lang="de-DE" sz="2400" b="1" dirty="0"/>
              <a:t>in Kapitalform muss sie nach </a:t>
            </a:r>
            <a:r>
              <a:rPr lang="de-DE" sz="2400" b="1" dirty="0" err="1" smtClean="0"/>
              <a:t>erfolg-ter</a:t>
            </a:r>
            <a:r>
              <a:rPr lang="de-DE" sz="2400" b="1" dirty="0" smtClean="0"/>
              <a:t> </a:t>
            </a:r>
            <a:r>
              <a:rPr lang="de-DE" sz="2400" b="1" dirty="0"/>
              <a:t>Meldung eine Frist von 30 Tagen abwarten, bevor die Auszahlung an den </a:t>
            </a:r>
            <a:r>
              <a:rPr lang="de-DE" sz="2400" b="1" dirty="0" err="1" smtClean="0"/>
              <a:t>Ver</a:t>
            </a:r>
            <a:r>
              <a:rPr lang="de-DE" sz="2400" b="1" dirty="0" smtClean="0"/>
              <a:t>-sicherten </a:t>
            </a:r>
            <a:r>
              <a:rPr lang="de-DE" sz="2400" b="1" dirty="0"/>
              <a:t>erfolgen darf. Die neuen Meldepflichten gelten sowohl für die </a:t>
            </a:r>
            <a:r>
              <a:rPr lang="de-DE" sz="2400" b="1" dirty="0" err="1" smtClean="0"/>
              <a:t>obligato-rische</a:t>
            </a:r>
            <a:r>
              <a:rPr lang="de-DE" sz="2400" b="1" dirty="0" smtClean="0"/>
              <a:t> </a:t>
            </a:r>
            <a:r>
              <a:rPr lang="de-DE" sz="2400" b="1" dirty="0"/>
              <a:t>als auch für die überobligatorische berufliche Vorsorge (Art. 49 Abs. 2 Ziffer 5a BVG, Art. 89a Abs. 6 Ziffer 4a ZGB). Die neuen Meldepflichten gelten nicht bei der Auszahlung eines Scheidungsausgleichs</a:t>
            </a:r>
            <a:r>
              <a:rPr lang="de-DE" sz="2400" b="1" dirty="0" smtClean="0"/>
              <a:t>.</a:t>
            </a:r>
            <a:endParaRPr lang="de-CH" sz="2400" dirty="0" smtClean="0"/>
          </a:p>
        </p:txBody>
      </p:sp>
      <p:sp>
        <p:nvSpPr>
          <p:cNvPr id="4" name="Fußzeilenplatzhalter 3"/>
          <p:cNvSpPr>
            <a:spLocks noGrp="1"/>
          </p:cNvSpPr>
          <p:nvPr>
            <p:ph type="ftr" sz="quarter" idx="11"/>
          </p:nvPr>
        </p:nvSpPr>
        <p:spPr/>
        <p:txBody>
          <a:bodyPr/>
          <a:lstStyle/>
          <a:p>
            <a:r>
              <a:rPr lang="de-CH" dirty="0" smtClean="0"/>
              <a:t>Sozialamt Kanton Schaffhausen - Informationsveranstaltung vom </a:t>
            </a:r>
            <a:r>
              <a:rPr lang="de-CH" dirty="0" smtClean="0"/>
              <a:t>28.09.2022</a:t>
            </a:r>
            <a:endParaRPr lang="de-CH" dirty="0"/>
          </a:p>
        </p:txBody>
      </p:sp>
      <p:sp>
        <p:nvSpPr>
          <p:cNvPr id="5" name="Foliennummernplatzhalter 4"/>
          <p:cNvSpPr>
            <a:spLocks noGrp="1"/>
          </p:cNvSpPr>
          <p:nvPr>
            <p:ph type="sldNum" sz="quarter" idx="12"/>
          </p:nvPr>
        </p:nvSpPr>
        <p:spPr/>
        <p:txBody>
          <a:bodyPr/>
          <a:lstStyle/>
          <a:p>
            <a:fld id="{5F51502A-1918-45B1-83EE-0F7479D0B6AB}" type="slidenum">
              <a:rPr lang="de-CH" smtClean="0"/>
              <a:t>4</a:t>
            </a:fld>
            <a:endParaRPr lang="de-CH"/>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3059" y="480297"/>
            <a:ext cx="2800741" cy="943107"/>
          </a:xfrm>
          <a:prstGeom prst="rect">
            <a:avLst/>
          </a:prstGeom>
        </p:spPr>
      </p:pic>
    </p:spTree>
    <p:extLst>
      <p:ext uri="{BB962C8B-B14F-4D97-AF65-F5344CB8AC3E}">
        <p14:creationId xmlns:p14="http://schemas.microsoft.com/office/powerpoint/2010/main" val="32944595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8631621" cy="935086"/>
          </a:xfrm>
        </p:spPr>
        <p:txBody>
          <a:bodyPr>
            <a:normAutofit fontScale="90000"/>
          </a:bodyPr>
          <a:lstStyle/>
          <a:p>
            <a:r>
              <a:rPr lang="de-CH" b="1" dirty="0" smtClean="0"/>
              <a:t>Abklärung der aktuellen Pensionskasse</a:t>
            </a:r>
            <a:endParaRPr lang="de-CH" b="1" dirty="0"/>
          </a:p>
        </p:txBody>
      </p:sp>
      <p:sp>
        <p:nvSpPr>
          <p:cNvPr id="3" name="Inhaltsplatzhalter 2"/>
          <p:cNvSpPr>
            <a:spLocks noGrp="1"/>
          </p:cNvSpPr>
          <p:nvPr>
            <p:ph idx="1"/>
          </p:nvPr>
        </p:nvSpPr>
        <p:spPr>
          <a:xfrm>
            <a:off x="838200" y="1308233"/>
            <a:ext cx="10515600" cy="4868730"/>
          </a:xfrm>
        </p:spPr>
        <p:txBody>
          <a:bodyPr>
            <a:normAutofit/>
          </a:bodyPr>
          <a:lstStyle/>
          <a:p>
            <a:pPr marL="0" indent="0">
              <a:buNone/>
            </a:pPr>
            <a:r>
              <a:rPr lang="de-CH" sz="3200" dirty="0">
                <a:hlinkClick r:id="rId3"/>
              </a:rPr>
              <a:t>https://</a:t>
            </a:r>
            <a:r>
              <a:rPr lang="de-CH" sz="3200" dirty="0" smtClean="0">
                <a:hlinkClick r:id="rId3"/>
              </a:rPr>
              <a:t>sfbvg.ch/aufgaben/suche-nach-guthaben/online-formular</a:t>
            </a:r>
            <a:endParaRPr lang="de-CH" sz="3200" dirty="0" smtClean="0"/>
          </a:p>
          <a:p>
            <a:pPr marL="0" indent="0">
              <a:buNone/>
            </a:pPr>
            <a:endParaRPr lang="de-CH" sz="3200" dirty="0"/>
          </a:p>
          <a:p>
            <a:pPr marL="0" indent="0">
              <a:buNone/>
            </a:pPr>
            <a:endParaRPr lang="de-CH" sz="3200" dirty="0" smtClean="0"/>
          </a:p>
        </p:txBody>
      </p:sp>
      <p:sp>
        <p:nvSpPr>
          <p:cNvPr id="4" name="Fußzeilenplatzhalter 3"/>
          <p:cNvSpPr>
            <a:spLocks noGrp="1"/>
          </p:cNvSpPr>
          <p:nvPr>
            <p:ph type="ftr" sz="quarter" idx="11"/>
          </p:nvPr>
        </p:nvSpPr>
        <p:spPr/>
        <p:txBody>
          <a:bodyPr/>
          <a:lstStyle/>
          <a:p>
            <a:r>
              <a:rPr lang="de-CH" dirty="0" smtClean="0"/>
              <a:t>Sozialamt Kanton Schaffhausen - Informationsveranstaltung </a:t>
            </a:r>
            <a:r>
              <a:rPr lang="de-CH" dirty="0" smtClean="0"/>
              <a:t>28.09.2022</a:t>
            </a:r>
            <a:endParaRPr lang="de-CH" dirty="0" smtClean="0"/>
          </a:p>
          <a:p>
            <a:endParaRPr lang="de-CH" dirty="0"/>
          </a:p>
        </p:txBody>
      </p:sp>
      <p:sp>
        <p:nvSpPr>
          <p:cNvPr id="5" name="Foliennummernplatzhalter 4"/>
          <p:cNvSpPr>
            <a:spLocks noGrp="1"/>
          </p:cNvSpPr>
          <p:nvPr>
            <p:ph type="sldNum" sz="quarter" idx="12"/>
          </p:nvPr>
        </p:nvSpPr>
        <p:spPr/>
        <p:txBody>
          <a:bodyPr/>
          <a:lstStyle/>
          <a:p>
            <a:fld id="{5F51502A-1918-45B1-83EE-0F7479D0B6AB}" type="slidenum">
              <a:rPr lang="de-CH" smtClean="0"/>
              <a:t>5</a:t>
            </a:fld>
            <a:endParaRPr lang="de-CH" dirty="0"/>
          </a:p>
        </p:txBody>
      </p:sp>
      <p:pic>
        <p:nvPicPr>
          <p:cNvPr id="6" name="Grafi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88488" y="247700"/>
            <a:ext cx="2800741" cy="943107"/>
          </a:xfrm>
          <a:prstGeom prst="rect">
            <a:avLst/>
          </a:prstGeom>
        </p:spPr>
      </p:pic>
      <p:pic>
        <p:nvPicPr>
          <p:cNvPr id="7" name="Grafik 6"/>
          <p:cNvPicPr>
            <a:picLocks noChangeAspect="1"/>
          </p:cNvPicPr>
          <p:nvPr/>
        </p:nvPicPr>
        <p:blipFill rotWithShape="1">
          <a:blip r:embed="rId5"/>
          <a:srcRect l="1961" t="9836" r="21804" b="15341"/>
          <a:stretch/>
        </p:blipFill>
        <p:spPr>
          <a:xfrm>
            <a:off x="4038600" y="2008602"/>
            <a:ext cx="6406223" cy="3929743"/>
          </a:xfrm>
          <a:prstGeom prst="rect">
            <a:avLst/>
          </a:prstGeom>
        </p:spPr>
      </p:pic>
      <p:sp>
        <p:nvSpPr>
          <p:cNvPr id="8" name="Pfeil nach unten 7"/>
          <p:cNvSpPr/>
          <p:nvPr/>
        </p:nvSpPr>
        <p:spPr>
          <a:xfrm rot="5083265">
            <a:off x="8612191" y="3642398"/>
            <a:ext cx="966952" cy="6621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5077570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smtClean="0"/>
              <a:t>Abklärung</a:t>
            </a:r>
            <a:endParaRPr lang="de-CH" b="1" dirty="0"/>
          </a:p>
        </p:txBody>
      </p:sp>
      <p:sp>
        <p:nvSpPr>
          <p:cNvPr id="3" name="Inhaltsplatzhalter 2"/>
          <p:cNvSpPr>
            <a:spLocks noGrp="1"/>
          </p:cNvSpPr>
          <p:nvPr>
            <p:ph idx="1"/>
          </p:nvPr>
        </p:nvSpPr>
        <p:spPr/>
        <p:txBody>
          <a:bodyPr>
            <a:normAutofit fontScale="55000" lnSpcReduction="20000"/>
          </a:bodyPr>
          <a:lstStyle/>
          <a:p>
            <a:pPr marL="0" indent="0">
              <a:buNone/>
            </a:pPr>
            <a:r>
              <a:rPr lang="de-DE" b="1" dirty="0"/>
              <a:t> </a:t>
            </a:r>
            <a:r>
              <a:rPr lang="de-DE" b="1" dirty="0" smtClean="0"/>
              <a:t>86a Abs. 1 BVG Datenbekanntgabe</a:t>
            </a:r>
            <a:endParaRPr lang="de-DE" b="1" dirty="0"/>
          </a:p>
          <a:p>
            <a:pPr marL="0" indent="0">
              <a:buNone/>
            </a:pPr>
            <a:r>
              <a:rPr lang="de-DE" b="1" dirty="0"/>
              <a:t>1 Sofern kein überwiegendes Privatinteresse entgegensteht, dürfen Daten im Einzel­fall und auf schriftliches und begründetes Gesuch hin bekannt gegeben werden an:</a:t>
            </a:r>
          </a:p>
          <a:p>
            <a:pPr marL="0" indent="0">
              <a:buNone/>
            </a:pPr>
            <a:r>
              <a:rPr lang="de-DE" b="1" dirty="0" smtClean="0"/>
              <a:t>a. Sozialhilfebehörden</a:t>
            </a:r>
            <a:r>
              <a:rPr lang="de-DE" b="1" dirty="0"/>
              <a:t>, wenn sie für die Festsetzung, Änderung oder Rückfor­de­rung von Leistungen beziehungsweise für die Verhinderung ungerechtfer­tigter Bezüge erforderlich sind;</a:t>
            </a:r>
          </a:p>
          <a:p>
            <a:pPr marL="0" indent="0">
              <a:buNone/>
            </a:pPr>
            <a:r>
              <a:rPr lang="de-DE" sz="3600" b="1" dirty="0" err="1" smtClean="0">
                <a:solidFill>
                  <a:srgbClr val="FF0000"/>
                </a:solidFill>
              </a:rPr>
              <a:t>abis</a:t>
            </a:r>
            <a:r>
              <a:rPr lang="de-DE" sz="3600" b="1" dirty="0" smtClean="0">
                <a:solidFill>
                  <a:srgbClr val="FF0000"/>
                </a:solidFill>
              </a:rPr>
              <a:t> die </a:t>
            </a:r>
            <a:r>
              <a:rPr lang="de-DE" sz="3600" b="1" dirty="0">
                <a:solidFill>
                  <a:srgbClr val="FF0000"/>
                </a:solidFill>
              </a:rPr>
              <a:t>vom kantonalen Recht bezeichnete Fachstelle (Art. 40), wenn sie für die Einforderung von ausstehenden oder die Sicherung zukünftiger Unterhaltszahlungen erforderlich sind;</a:t>
            </a:r>
          </a:p>
          <a:p>
            <a:pPr marL="0" indent="0">
              <a:buNone/>
            </a:pPr>
            <a:r>
              <a:rPr lang="de-DE" b="1" dirty="0"/>
              <a:t>b</a:t>
            </a:r>
            <a:r>
              <a:rPr lang="de-DE" b="1" dirty="0" smtClean="0"/>
              <a:t>. Zivilgerichte</a:t>
            </a:r>
            <a:r>
              <a:rPr lang="de-DE" b="1" dirty="0"/>
              <a:t>, wenn sie für die Beurteilung eines familien- oder erbrecht­lichen Streitfalles erforderlich sind;</a:t>
            </a:r>
          </a:p>
          <a:p>
            <a:pPr marL="0" indent="0">
              <a:buNone/>
            </a:pPr>
            <a:r>
              <a:rPr lang="de-DE" b="1" dirty="0"/>
              <a:t>c</a:t>
            </a:r>
            <a:r>
              <a:rPr lang="de-DE" b="1" dirty="0" smtClean="0"/>
              <a:t>. Strafgerichte </a:t>
            </a:r>
            <a:r>
              <a:rPr lang="de-DE" b="1" dirty="0"/>
              <a:t>und Strafuntersuchungsbehörden, wenn sie für die Abklärung eines Verbrechens oder eines Vergehens erforderlich sind;</a:t>
            </a:r>
          </a:p>
          <a:p>
            <a:pPr marL="0" indent="0">
              <a:buNone/>
            </a:pPr>
            <a:r>
              <a:rPr lang="de-DE" b="1" dirty="0"/>
              <a:t>d</a:t>
            </a:r>
            <a:r>
              <a:rPr lang="de-DE" b="1" dirty="0" smtClean="0"/>
              <a:t>. Betreibungsämter</a:t>
            </a:r>
            <a:r>
              <a:rPr lang="de-DE" b="1" dirty="0"/>
              <a:t>, nach den Artikeln 91, 163 und 222 des Bundesgesetzes vom 11. April 1889314 über Schuldbetreibung und Konkurs;</a:t>
            </a:r>
          </a:p>
          <a:p>
            <a:pPr marL="0" indent="0">
              <a:buNone/>
            </a:pPr>
            <a:r>
              <a:rPr lang="de-DE" b="1" dirty="0"/>
              <a:t>e</a:t>
            </a:r>
            <a:r>
              <a:rPr lang="de-DE" b="1" dirty="0" smtClean="0"/>
              <a:t>. Steuerbehörden</a:t>
            </a:r>
            <a:r>
              <a:rPr lang="de-DE" b="1" dirty="0"/>
              <a:t>, wenn sie sich auf die Ausrichtung von Leistungen der beruflichen Vorsorge beziehen und für die Anwendung der Steuergesetze erforderlich sind;</a:t>
            </a:r>
          </a:p>
          <a:p>
            <a:pPr marL="0" indent="0">
              <a:buNone/>
            </a:pPr>
            <a:r>
              <a:rPr lang="de-DE" b="1" dirty="0" smtClean="0"/>
              <a:t>f. die </a:t>
            </a:r>
            <a:r>
              <a:rPr lang="de-DE" b="1" dirty="0"/>
              <a:t>Kindes- und Erwachsenenschutzbehörden nach Artikel 448 Absatz 4 ZGB316;</a:t>
            </a:r>
          </a:p>
          <a:p>
            <a:pPr marL="0" indent="0">
              <a:buNone/>
            </a:pPr>
            <a:r>
              <a:rPr lang="de-DE" b="1" dirty="0" smtClean="0"/>
              <a:t>g. </a:t>
            </a:r>
            <a:r>
              <a:rPr lang="de-DE" b="1" dirty="0"/>
              <a:t>…</a:t>
            </a:r>
          </a:p>
          <a:p>
            <a:pPr marL="0" indent="0">
              <a:buNone/>
            </a:pPr>
            <a:endParaRPr lang="de-CH" b="1" dirty="0">
              <a:solidFill>
                <a:schemeClr val="accent2">
                  <a:lumMod val="75000"/>
                </a:schemeClr>
              </a:solidFill>
            </a:endParaRPr>
          </a:p>
        </p:txBody>
      </p:sp>
      <p:sp>
        <p:nvSpPr>
          <p:cNvPr id="4" name="Fußzeilenplatzhalter 3"/>
          <p:cNvSpPr>
            <a:spLocks noGrp="1"/>
          </p:cNvSpPr>
          <p:nvPr>
            <p:ph type="ftr" sz="quarter" idx="11"/>
          </p:nvPr>
        </p:nvSpPr>
        <p:spPr/>
        <p:txBody>
          <a:bodyPr/>
          <a:lstStyle/>
          <a:p>
            <a:r>
              <a:rPr lang="de-CH" dirty="0" smtClean="0"/>
              <a:t>Sozialamt Kanton Schaffhausen - Informationsveranstaltung vom </a:t>
            </a:r>
            <a:r>
              <a:rPr lang="de-CH" dirty="0" smtClean="0"/>
              <a:t>28.09.2022</a:t>
            </a:r>
            <a:endParaRPr lang="de-CH" dirty="0"/>
          </a:p>
        </p:txBody>
      </p:sp>
      <p:sp>
        <p:nvSpPr>
          <p:cNvPr id="5" name="Foliennummernplatzhalter 4"/>
          <p:cNvSpPr>
            <a:spLocks noGrp="1"/>
          </p:cNvSpPr>
          <p:nvPr>
            <p:ph type="sldNum" sz="quarter" idx="12"/>
          </p:nvPr>
        </p:nvSpPr>
        <p:spPr/>
        <p:txBody>
          <a:bodyPr/>
          <a:lstStyle/>
          <a:p>
            <a:fld id="{5F51502A-1918-45B1-83EE-0F7479D0B6AB}" type="slidenum">
              <a:rPr lang="de-CH" smtClean="0"/>
              <a:t>6</a:t>
            </a:fld>
            <a:endParaRPr lang="de-CH"/>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8488" y="247700"/>
            <a:ext cx="2800741" cy="943107"/>
          </a:xfrm>
          <a:prstGeom prst="rect">
            <a:avLst/>
          </a:prstGeom>
        </p:spPr>
      </p:pic>
      <p:sp>
        <p:nvSpPr>
          <p:cNvPr id="7" name="Pfeil nach unten 6"/>
          <p:cNvSpPr/>
          <p:nvPr/>
        </p:nvSpPr>
        <p:spPr>
          <a:xfrm rot="5083265">
            <a:off x="10389713" y="3019617"/>
            <a:ext cx="966952" cy="6621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4112955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5741" y="320675"/>
            <a:ext cx="10515600" cy="1325563"/>
          </a:xfrm>
        </p:spPr>
        <p:txBody>
          <a:bodyPr>
            <a:normAutofit/>
          </a:bodyPr>
          <a:lstStyle/>
          <a:p>
            <a:r>
              <a:rPr lang="de-CH" b="1" dirty="0"/>
              <a:t>Erforderliche </a:t>
            </a:r>
            <a:r>
              <a:rPr lang="de-CH" b="1" dirty="0" smtClean="0"/>
              <a:t>Angaben</a:t>
            </a:r>
            <a:br>
              <a:rPr lang="de-CH" b="1" dirty="0" smtClean="0"/>
            </a:br>
            <a:r>
              <a:rPr lang="de-CH" b="1" dirty="0" smtClean="0"/>
              <a:t>des </a:t>
            </a:r>
            <a:r>
              <a:rPr lang="de-CH" b="1" dirty="0"/>
              <a:t>Schuldners</a:t>
            </a:r>
            <a:endParaRPr lang="de-CH" b="1" dirty="0"/>
          </a:p>
        </p:txBody>
      </p:sp>
      <p:sp>
        <p:nvSpPr>
          <p:cNvPr id="3" name="Inhaltsplatzhalter 2"/>
          <p:cNvSpPr>
            <a:spLocks noGrp="1"/>
          </p:cNvSpPr>
          <p:nvPr>
            <p:ph idx="1"/>
          </p:nvPr>
        </p:nvSpPr>
        <p:spPr>
          <a:xfrm>
            <a:off x="838200" y="2385847"/>
            <a:ext cx="10515600" cy="3791115"/>
          </a:xfrm>
        </p:spPr>
        <p:txBody>
          <a:bodyPr>
            <a:normAutofit/>
          </a:bodyPr>
          <a:lstStyle/>
          <a:p>
            <a:r>
              <a:rPr lang="de-CH" sz="2400" b="1" dirty="0" smtClean="0"/>
              <a:t>Es braucht die AHV-Nummer des </a:t>
            </a:r>
            <a:r>
              <a:rPr lang="de-CH" sz="2400" b="1" dirty="0" err="1" smtClean="0"/>
              <a:t>Alimentenschuldners</a:t>
            </a:r>
            <a:endParaRPr lang="de-CH" sz="2400" b="1" dirty="0" smtClean="0"/>
          </a:p>
          <a:p>
            <a:pPr marL="0" indent="0">
              <a:buNone/>
            </a:pPr>
            <a:endParaRPr lang="de-CH" sz="2400" b="1" dirty="0" smtClean="0"/>
          </a:p>
          <a:p>
            <a:r>
              <a:rPr lang="de-CH" sz="2400" b="1" dirty="0" smtClean="0"/>
              <a:t>Ist meistens auf dem Lohnausweis </a:t>
            </a:r>
            <a:r>
              <a:rPr lang="de-CH" sz="2400" b="1" dirty="0" smtClean="0"/>
              <a:t>drauf</a:t>
            </a:r>
            <a:endParaRPr lang="de-CH" sz="2400" b="1" dirty="0" smtClean="0"/>
          </a:p>
          <a:p>
            <a:r>
              <a:rPr lang="de-CH" sz="2400" b="1" dirty="0" smtClean="0"/>
              <a:t>Nachfragen</a:t>
            </a:r>
          </a:p>
          <a:p>
            <a:r>
              <a:rPr lang="de-CH" sz="2400" b="1" dirty="0" smtClean="0"/>
              <a:t>Gesuch ohne AHV-Nr. </a:t>
            </a:r>
            <a:r>
              <a:rPr lang="de-CH" sz="2400" b="1" dirty="0" smtClean="0"/>
              <a:t>einsenden</a:t>
            </a:r>
            <a:endParaRPr lang="de-CH" sz="2400" b="1" dirty="0" smtClean="0"/>
          </a:p>
        </p:txBody>
      </p:sp>
      <p:sp>
        <p:nvSpPr>
          <p:cNvPr id="4" name="Fußzeilenplatzhalter 3"/>
          <p:cNvSpPr>
            <a:spLocks noGrp="1"/>
          </p:cNvSpPr>
          <p:nvPr>
            <p:ph type="ftr" sz="quarter" idx="11"/>
          </p:nvPr>
        </p:nvSpPr>
        <p:spPr/>
        <p:txBody>
          <a:bodyPr/>
          <a:lstStyle/>
          <a:p>
            <a:r>
              <a:rPr lang="de-CH" smtClean="0"/>
              <a:t>Sozialamt Kanton Schaffhausen - Informationsveranstaltung vom 20.02.2020</a:t>
            </a:r>
            <a:endParaRPr lang="de-CH" dirty="0"/>
          </a:p>
        </p:txBody>
      </p:sp>
      <p:sp>
        <p:nvSpPr>
          <p:cNvPr id="5" name="Foliennummernplatzhalter 4"/>
          <p:cNvSpPr>
            <a:spLocks noGrp="1"/>
          </p:cNvSpPr>
          <p:nvPr>
            <p:ph type="sldNum" sz="quarter" idx="12"/>
          </p:nvPr>
        </p:nvSpPr>
        <p:spPr/>
        <p:txBody>
          <a:bodyPr/>
          <a:lstStyle/>
          <a:p>
            <a:fld id="{5F51502A-1918-45B1-83EE-0F7479D0B6AB}" type="slidenum">
              <a:rPr lang="de-CH" smtClean="0"/>
              <a:t>7</a:t>
            </a:fld>
            <a:endParaRPr lang="de-CH"/>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0600" y="321271"/>
            <a:ext cx="2800741" cy="943107"/>
          </a:xfrm>
          <a:prstGeom prst="rect">
            <a:avLst/>
          </a:prstGeom>
        </p:spPr>
      </p:pic>
    </p:spTree>
    <p:extLst>
      <p:ext uri="{BB962C8B-B14F-4D97-AF65-F5344CB8AC3E}">
        <p14:creationId xmlns:p14="http://schemas.microsoft.com/office/powerpoint/2010/main" val="24022323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b="1" dirty="0"/>
          </a:p>
        </p:txBody>
      </p:sp>
      <p:sp>
        <p:nvSpPr>
          <p:cNvPr id="3" name="Inhaltsplatzhalter 2"/>
          <p:cNvSpPr>
            <a:spLocks noGrp="1"/>
          </p:cNvSpPr>
          <p:nvPr>
            <p:ph idx="1"/>
          </p:nvPr>
        </p:nvSpPr>
        <p:spPr>
          <a:xfrm>
            <a:off x="838200" y="1570383"/>
            <a:ext cx="4353910" cy="4606580"/>
          </a:xfrm>
        </p:spPr>
        <p:txBody>
          <a:bodyPr>
            <a:noAutofit/>
          </a:bodyPr>
          <a:lstStyle/>
          <a:p>
            <a:pPr marL="0" indent="0">
              <a:buNone/>
            </a:pPr>
            <a:r>
              <a:rPr lang="de-CH" sz="2600" b="1" dirty="0" smtClean="0"/>
              <a:t>Formular 1: Für Anmeldung</a:t>
            </a:r>
          </a:p>
          <a:p>
            <a:pPr marL="0" indent="0">
              <a:buNone/>
            </a:pPr>
            <a:r>
              <a:rPr lang="de-CH" sz="1200" b="1" dirty="0"/>
              <a:t>https://www.bsv.admin.ch/bsv/de/home/sozialversicherungen/bv/grundlagen-und-gesetze/grundlagen/vorsorgeguthaben-vernachlaessigung-unterhaltspflicht.html#:~:text=Januar%202021-,Sicherung%20von%20Vorsorgeguthaben%20bei%20Vernachl%C3%A4ssigung%20der%20Unterhaltspflicht,die%20ihre%20Unterhaltspflicht%20nicht%20erf%C3%BCllen</a:t>
            </a:r>
            <a:r>
              <a:rPr lang="de-CH" sz="1200" b="1" dirty="0" smtClean="0"/>
              <a:t>.</a:t>
            </a:r>
          </a:p>
          <a:p>
            <a:pPr marL="0" indent="0">
              <a:buNone/>
            </a:pPr>
            <a:endParaRPr lang="de-CH" sz="2600" b="1" dirty="0" smtClean="0"/>
          </a:p>
          <a:p>
            <a:pPr marL="0" indent="0">
              <a:buNone/>
            </a:pPr>
            <a:endParaRPr lang="de-CH" sz="2600" b="1" dirty="0" smtClean="0"/>
          </a:p>
        </p:txBody>
      </p:sp>
      <p:sp>
        <p:nvSpPr>
          <p:cNvPr id="4" name="Fußzeilenplatzhalter 3"/>
          <p:cNvSpPr>
            <a:spLocks noGrp="1"/>
          </p:cNvSpPr>
          <p:nvPr>
            <p:ph type="ftr" sz="quarter" idx="11"/>
          </p:nvPr>
        </p:nvSpPr>
        <p:spPr/>
        <p:txBody>
          <a:bodyPr/>
          <a:lstStyle/>
          <a:p>
            <a:r>
              <a:rPr lang="de-CH" smtClean="0"/>
              <a:t>Sozialamt Kanton Schaffhausen - Informationsveranstaltung vom 20.02.2020</a:t>
            </a:r>
            <a:endParaRPr lang="de-CH" dirty="0"/>
          </a:p>
        </p:txBody>
      </p:sp>
      <p:sp>
        <p:nvSpPr>
          <p:cNvPr id="5" name="Foliennummernplatzhalter 4"/>
          <p:cNvSpPr>
            <a:spLocks noGrp="1"/>
          </p:cNvSpPr>
          <p:nvPr>
            <p:ph type="sldNum" sz="quarter" idx="12"/>
          </p:nvPr>
        </p:nvSpPr>
        <p:spPr/>
        <p:txBody>
          <a:bodyPr/>
          <a:lstStyle/>
          <a:p>
            <a:fld id="{5F51502A-1918-45B1-83EE-0F7479D0B6AB}" type="slidenum">
              <a:rPr lang="de-CH" smtClean="0"/>
              <a:t>8</a:t>
            </a:fld>
            <a:endParaRPr lang="de-CH"/>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8488" y="247700"/>
            <a:ext cx="2800741" cy="943107"/>
          </a:xfrm>
          <a:prstGeom prst="rect">
            <a:avLst/>
          </a:prstGeom>
        </p:spPr>
      </p:pic>
      <p:pic>
        <p:nvPicPr>
          <p:cNvPr id="7" name="Grafik 6"/>
          <p:cNvPicPr>
            <a:picLocks noChangeAspect="1"/>
          </p:cNvPicPr>
          <p:nvPr/>
        </p:nvPicPr>
        <p:blipFill rotWithShape="1">
          <a:blip r:embed="rId4"/>
          <a:srcRect l="20296" t="32993" r="20066" b="15233"/>
          <a:stretch/>
        </p:blipFill>
        <p:spPr>
          <a:xfrm>
            <a:off x="5949199" y="1689824"/>
            <a:ext cx="5656964" cy="4166645"/>
          </a:xfrm>
          <a:prstGeom prst="rect">
            <a:avLst/>
          </a:prstGeom>
        </p:spPr>
      </p:pic>
    </p:spTree>
    <p:extLst>
      <p:ext uri="{BB962C8B-B14F-4D97-AF65-F5344CB8AC3E}">
        <p14:creationId xmlns:p14="http://schemas.microsoft.com/office/powerpoint/2010/main" val="34307213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smtClean="0"/>
              <a:t>Formular 1</a:t>
            </a:r>
            <a:endParaRPr lang="de-CH" b="1" dirty="0"/>
          </a:p>
        </p:txBody>
      </p:sp>
      <p:sp>
        <p:nvSpPr>
          <p:cNvPr id="3" name="Inhaltsplatzhalter 2"/>
          <p:cNvSpPr>
            <a:spLocks noGrp="1"/>
          </p:cNvSpPr>
          <p:nvPr>
            <p:ph idx="1"/>
          </p:nvPr>
        </p:nvSpPr>
        <p:spPr/>
        <p:txBody>
          <a:bodyPr>
            <a:noAutofit/>
          </a:bodyPr>
          <a:lstStyle/>
          <a:p>
            <a:pPr marL="0" indent="0">
              <a:buNone/>
            </a:pPr>
            <a:endParaRPr lang="de-CH" sz="2400" dirty="0">
              <a:solidFill>
                <a:schemeClr val="bg2">
                  <a:lumMod val="10000"/>
                </a:schemeClr>
              </a:solidFill>
            </a:endParaRPr>
          </a:p>
        </p:txBody>
      </p:sp>
      <p:sp>
        <p:nvSpPr>
          <p:cNvPr id="4" name="Fußzeilenplatzhalter 3"/>
          <p:cNvSpPr>
            <a:spLocks noGrp="1"/>
          </p:cNvSpPr>
          <p:nvPr>
            <p:ph type="ftr" sz="quarter" idx="11"/>
          </p:nvPr>
        </p:nvSpPr>
        <p:spPr/>
        <p:txBody>
          <a:bodyPr/>
          <a:lstStyle/>
          <a:p>
            <a:r>
              <a:rPr lang="de-CH" smtClean="0"/>
              <a:t>Sozialamt Kanton Schaffhausen - Informationsveranstaltung vom 20.02.2020</a:t>
            </a:r>
            <a:endParaRPr lang="de-CH" dirty="0"/>
          </a:p>
        </p:txBody>
      </p:sp>
      <p:sp>
        <p:nvSpPr>
          <p:cNvPr id="5" name="Foliennummernplatzhalter 4"/>
          <p:cNvSpPr>
            <a:spLocks noGrp="1"/>
          </p:cNvSpPr>
          <p:nvPr>
            <p:ph type="sldNum" sz="quarter" idx="12"/>
          </p:nvPr>
        </p:nvSpPr>
        <p:spPr/>
        <p:txBody>
          <a:bodyPr/>
          <a:lstStyle/>
          <a:p>
            <a:fld id="{5F51502A-1918-45B1-83EE-0F7479D0B6AB}" type="slidenum">
              <a:rPr lang="de-CH" smtClean="0"/>
              <a:t>9</a:t>
            </a:fld>
            <a:endParaRPr lang="de-CH" dirty="0"/>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8488" y="247700"/>
            <a:ext cx="2800741" cy="943107"/>
          </a:xfrm>
          <a:prstGeom prst="rect">
            <a:avLst/>
          </a:prstGeom>
        </p:spPr>
      </p:pic>
      <p:pic>
        <p:nvPicPr>
          <p:cNvPr id="7" name="Grafik 6"/>
          <p:cNvPicPr>
            <a:picLocks noChangeAspect="1"/>
          </p:cNvPicPr>
          <p:nvPr/>
        </p:nvPicPr>
        <p:blipFill rotWithShape="1">
          <a:blip r:embed="rId4"/>
          <a:srcRect l="36961" t="21506" r="22039" b="12517"/>
          <a:stretch/>
        </p:blipFill>
        <p:spPr>
          <a:xfrm>
            <a:off x="3490546" y="936150"/>
            <a:ext cx="5210908" cy="5240813"/>
          </a:xfrm>
          <a:prstGeom prst="rect">
            <a:avLst/>
          </a:prstGeom>
        </p:spPr>
      </p:pic>
    </p:spTree>
    <p:extLst>
      <p:ext uri="{BB962C8B-B14F-4D97-AF65-F5344CB8AC3E}">
        <p14:creationId xmlns:p14="http://schemas.microsoft.com/office/powerpoint/2010/main" val="40013310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elb">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auchglas">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0</TotalTime>
  <Words>1183</Words>
  <Application>Microsoft Office PowerPoint</Application>
  <PresentationFormat>Breitbild</PresentationFormat>
  <Paragraphs>85</Paragraphs>
  <Slides>10</Slides>
  <Notes>8</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10</vt:i4>
      </vt:variant>
    </vt:vector>
  </HeadingPairs>
  <TitlesOfParts>
    <vt:vector size="17" baseType="lpstr">
      <vt:lpstr>Aharoni</vt:lpstr>
      <vt:lpstr>Arial</vt:lpstr>
      <vt:lpstr>Calibri</vt:lpstr>
      <vt:lpstr>Calibri Light</vt:lpstr>
      <vt:lpstr>Times New Roman</vt:lpstr>
      <vt:lpstr>Office Theme</vt:lpstr>
      <vt:lpstr>Benutzerdefiniertes Design</vt:lpstr>
      <vt:lpstr>INFORMATIONSVERANSTALTUNG PENSIONSKASSE UND ALIMENTENHILFE</vt:lpstr>
      <vt:lpstr>Einleitung</vt:lpstr>
      <vt:lpstr>Einleitung</vt:lpstr>
      <vt:lpstr>Einleitung</vt:lpstr>
      <vt:lpstr>Abklärung der aktuellen Pensionskasse</vt:lpstr>
      <vt:lpstr>Abklärung</vt:lpstr>
      <vt:lpstr>Erforderliche Angaben des Schuldners</vt:lpstr>
      <vt:lpstr>PowerPoint-Präsentation</vt:lpstr>
      <vt:lpstr>Formular 1</vt:lpstr>
      <vt:lpstr>Herzlichen Dank für Ihre Aufmerksamkeit!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Kostentragung bei Fremdplatzierungen durch die KESB</dc:title>
  <dc:creator>Vostan Daniel</dc:creator>
  <cp:lastModifiedBy>Ehrat Christina</cp:lastModifiedBy>
  <cp:revision>125</cp:revision>
  <cp:lastPrinted>2022-09-28T09:28:13Z</cp:lastPrinted>
  <dcterms:created xsi:type="dcterms:W3CDTF">2019-10-07T13:20:56Z</dcterms:created>
  <dcterms:modified xsi:type="dcterms:W3CDTF">2022-09-28T09:28:25Z</dcterms:modified>
</cp:coreProperties>
</file>